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29"/>
  </p:notesMasterIdLst>
  <p:sldIdLst>
    <p:sldId id="256" r:id="rId5"/>
    <p:sldId id="257" r:id="rId6"/>
    <p:sldId id="259" r:id="rId7"/>
    <p:sldId id="260" r:id="rId8"/>
    <p:sldId id="312" r:id="rId9"/>
    <p:sldId id="264" r:id="rId10"/>
    <p:sldId id="261" r:id="rId11"/>
    <p:sldId id="301" r:id="rId12"/>
    <p:sldId id="306" r:id="rId13"/>
    <p:sldId id="262" r:id="rId14"/>
    <p:sldId id="302" r:id="rId15"/>
    <p:sldId id="303" r:id="rId16"/>
    <p:sldId id="304" r:id="rId17"/>
    <p:sldId id="307" r:id="rId18"/>
    <p:sldId id="305" r:id="rId19"/>
    <p:sldId id="308" r:id="rId20"/>
    <p:sldId id="309" r:id="rId21"/>
    <p:sldId id="310" r:id="rId22"/>
    <p:sldId id="311" r:id="rId23"/>
    <p:sldId id="314" r:id="rId24"/>
    <p:sldId id="313" r:id="rId25"/>
    <p:sldId id="315" r:id="rId26"/>
    <p:sldId id="279" r:id="rId27"/>
    <p:sldId id="282" r:id="rId28"/>
  </p:sldIdLst>
  <p:sldSz cx="9144000" cy="5143500" type="screen16x9"/>
  <p:notesSz cx="6858000" cy="9144000"/>
  <p:embeddedFontLst>
    <p:embeddedFont>
      <p:font typeface="Lexend Deca" panose="020B0604020202020204" charset="0"/>
      <p:regular r:id="rId30"/>
      <p:bold r:id="rId31"/>
    </p:embeddedFont>
    <p:embeddedFont>
      <p:font typeface="Lexend Deca Medium" panose="020B0604020202020204" charset="0"/>
      <p:regular r:id="rId32"/>
      <p:bold r:id="rId33"/>
    </p:embeddedFont>
    <p:embeddedFont>
      <p:font typeface="Metrophobic"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F25A5-44E5-4970-B48D-4F5F3FB4C728}" v="1" dt="2024-06-22T16:04:16.988"/>
  </p1510:revLst>
</p1510:revInfo>
</file>

<file path=ppt/tableStyles.xml><?xml version="1.0" encoding="utf-8"?>
<a:tblStyleLst xmlns:a="http://schemas.openxmlformats.org/drawingml/2006/main" def="{45A363A4-001E-489C-927C-B7393E89E16D}">
  <a:tblStyle styleId="{45A363A4-001E-489C-927C-B7393E89E1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2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54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471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361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958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76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760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567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95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00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a27d40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a27d40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144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172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993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11d64e80a0f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11d64e80a0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11a27d4059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11a27d4059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86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1d64e80a0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1d64e80a0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a27d40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1a27d40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1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331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21700" y="1104000"/>
            <a:ext cx="6102300" cy="2172300"/>
          </a:xfrm>
          <a:prstGeom prst="rect">
            <a:avLst/>
          </a:prstGeom>
        </p:spPr>
        <p:txBody>
          <a:bodyPr spcFirstLastPara="1" wrap="square" lIns="91425" tIns="0" rIns="91425" bIns="0"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21700" y="3313225"/>
            <a:ext cx="4764300" cy="4821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TITLE_ONLY_1_1">
    <p:spTree>
      <p:nvGrpSpPr>
        <p:cNvPr id="1" name="Shape 90"/>
        <p:cNvGrpSpPr/>
        <p:nvPr/>
      </p:nvGrpSpPr>
      <p:grpSpPr>
        <a:xfrm>
          <a:off x="0" y="0"/>
          <a:ext cx="0" cy="0"/>
          <a:chOff x="0" y="0"/>
          <a:chExt cx="0" cy="0"/>
        </a:xfrm>
      </p:grpSpPr>
      <p:sp>
        <p:nvSpPr>
          <p:cNvPr id="91" name="Google Shape;91;p1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subTitle" idx="1"/>
          </p:nvPr>
        </p:nvSpPr>
        <p:spPr>
          <a:xfrm>
            <a:off x="3351350" y="170962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7"/>
          <p:cNvSpPr txBox="1">
            <a:spLocks noGrp="1"/>
          </p:cNvSpPr>
          <p:nvPr>
            <p:ph type="subTitle" idx="2"/>
          </p:nvPr>
        </p:nvSpPr>
        <p:spPr>
          <a:xfrm>
            <a:off x="3351350" y="1355825"/>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4" name="Google Shape;94;p17"/>
          <p:cNvSpPr txBox="1">
            <a:spLocks noGrp="1"/>
          </p:cNvSpPr>
          <p:nvPr>
            <p:ph type="subTitle" idx="3"/>
          </p:nvPr>
        </p:nvSpPr>
        <p:spPr>
          <a:xfrm>
            <a:off x="3351350" y="2780700"/>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5" name="Google Shape;95;p17"/>
          <p:cNvSpPr txBox="1">
            <a:spLocks noGrp="1"/>
          </p:cNvSpPr>
          <p:nvPr>
            <p:ph type="subTitle" idx="4"/>
          </p:nvPr>
        </p:nvSpPr>
        <p:spPr>
          <a:xfrm>
            <a:off x="3351350" y="2426900"/>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6" name="Google Shape;96;p17"/>
          <p:cNvSpPr txBox="1">
            <a:spLocks noGrp="1"/>
          </p:cNvSpPr>
          <p:nvPr>
            <p:ph type="subTitle" idx="5"/>
          </p:nvPr>
        </p:nvSpPr>
        <p:spPr>
          <a:xfrm>
            <a:off x="3351350" y="385177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7" name="Google Shape;97;p17"/>
          <p:cNvSpPr txBox="1">
            <a:spLocks noGrp="1"/>
          </p:cNvSpPr>
          <p:nvPr>
            <p:ph type="subTitle" idx="6"/>
          </p:nvPr>
        </p:nvSpPr>
        <p:spPr>
          <a:xfrm>
            <a:off x="3351350" y="3497975"/>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8" name="Google Shape;98;p1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99" name="Google Shape;99;p1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175"/>
        <p:cNvGrpSpPr/>
        <p:nvPr/>
      </p:nvGrpSpPr>
      <p:grpSpPr>
        <a:xfrm>
          <a:off x="0" y="0"/>
          <a:ext cx="0" cy="0"/>
          <a:chOff x="0" y="0"/>
          <a:chExt cx="0" cy="0"/>
        </a:xfrm>
      </p:grpSpPr>
      <p:sp>
        <p:nvSpPr>
          <p:cNvPr id="176" name="Google Shape;176;p2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txBox="1">
            <a:spLocks noGrp="1"/>
          </p:cNvSpPr>
          <p:nvPr>
            <p:ph type="ctrTitle"/>
          </p:nvPr>
        </p:nvSpPr>
        <p:spPr>
          <a:xfrm>
            <a:off x="2624250" y="1070938"/>
            <a:ext cx="4262100" cy="822000"/>
          </a:xfrm>
          <a:prstGeom prst="rect">
            <a:avLst/>
          </a:prstGeom>
        </p:spPr>
        <p:txBody>
          <a:bodyPr spcFirstLastPara="1" wrap="square" lIns="91425" tIns="0" rIns="91425" bIns="0"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8" name="Google Shape;178;p22"/>
          <p:cNvSpPr txBox="1">
            <a:spLocks noGrp="1"/>
          </p:cNvSpPr>
          <p:nvPr>
            <p:ph type="subTitle" idx="1"/>
          </p:nvPr>
        </p:nvSpPr>
        <p:spPr>
          <a:xfrm>
            <a:off x="2624250" y="2396100"/>
            <a:ext cx="4262100" cy="75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79" name="Google Shape;179;p2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a:spLocks noGrp="1"/>
          </p:cNvSpPr>
          <p:nvPr>
            <p:ph type="subTitle" idx="2"/>
          </p:nvPr>
        </p:nvSpPr>
        <p:spPr>
          <a:xfrm>
            <a:off x="2624250" y="1993467"/>
            <a:ext cx="4262100" cy="3597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000">
                <a:solidFill>
                  <a:schemeClr val="lt2"/>
                </a:solidFill>
                <a:latin typeface="Lexend Deca Medium"/>
                <a:ea typeface="Lexend Deca Medium"/>
                <a:cs typeface="Lexend Deca Medium"/>
                <a:sym typeface="Lexend Deca Medium"/>
              </a:defRPr>
            </a:lvl1pPr>
            <a:lvl2pPr lvl="1"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81" name="Google Shape;181;p22"/>
          <p:cNvSpPr txBox="1"/>
          <p:nvPr/>
        </p:nvSpPr>
        <p:spPr>
          <a:xfrm>
            <a:off x="2624250" y="3831725"/>
            <a:ext cx="4470900" cy="47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etrophobic"/>
                <a:ea typeface="Metrophobic"/>
                <a:cs typeface="Metrophobic"/>
                <a:sym typeface="Metrophobic"/>
              </a:rPr>
              <a:t>CREDITS: This presentation template was created by </a:t>
            </a:r>
            <a:r>
              <a:rPr lang="en" sz="1000" b="1">
                <a:solidFill>
                  <a:schemeClr val="dk1"/>
                </a:solidFill>
                <a:uFill>
                  <a:noFill/>
                </a:uFill>
                <a:latin typeface="Metrophobic"/>
                <a:ea typeface="Metrophobic"/>
                <a:cs typeface="Metrophobic"/>
                <a:sym typeface="Metrophobic"/>
                <a:hlinkClick r:id="rId2">
                  <a:extLst>
                    <a:ext uri="{A12FA001-AC4F-418D-AE19-62706E023703}">
                      <ahyp:hlinkClr xmlns:ahyp="http://schemas.microsoft.com/office/drawing/2018/hyperlinkcolor" val="tx"/>
                    </a:ext>
                  </a:extLst>
                </a:hlinkClick>
              </a:rPr>
              <a:t>Slidesgo</a:t>
            </a:r>
            <a:r>
              <a:rPr lang="en" sz="1000">
                <a:solidFill>
                  <a:schemeClr val="dk1"/>
                </a:solidFill>
                <a:latin typeface="Metrophobic"/>
                <a:ea typeface="Metrophobic"/>
                <a:cs typeface="Metrophobic"/>
                <a:sym typeface="Metrophobic"/>
              </a:rPr>
              <a:t>, and includes icons by </a:t>
            </a:r>
            <a:r>
              <a:rPr lang="en" sz="1000" b="1">
                <a:solidFill>
                  <a:schemeClr val="dk1"/>
                </a:solidFill>
                <a:uFill>
                  <a:noFill/>
                </a:uFill>
                <a:latin typeface="Metrophobic"/>
                <a:ea typeface="Metrophobic"/>
                <a:cs typeface="Metrophobic"/>
                <a:sym typeface="Metrophobic"/>
                <a:hlinkClick r:id="rId3">
                  <a:extLst>
                    <a:ext uri="{A12FA001-AC4F-418D-AE19-62706E023703}">
                      <ahyp:hlinkClr xmlns:ahyp="http://schemas.microsoft.com/office/drawing/2018/hyperlinkcolor" val="tx"/>
                    </a:ext>
                  </a:extLst>
                </a:hlinkClick>
              </a:rPr>
              <a:t>Flaticon</a:t>
            </a:r>
            <a:r>
              <a:rPr lang="en" sz="1000" b="1">
                <a:solidFill>
                  <a:schemeClr val="dk1"/>
                </a:solidFill>
                <a:latin typeface="Metrophobic"/>
                <a:ea typeface="Metrophobic"/>
                <a:cs typeface="Metrophobic"/>
                <a:sym typeface="Metrophobic"/>
              </a:rPr>
              <a:t> </a:t>
            </a:r>
            <a:r>
              <a:rPr lang="en" sz="1000">
                <a:solidFill>
                  <a:schemeClr val="dk1"/>
                </a:solidFill>
                <a:latin typeface="Metrophobic"/>
                <a:ea typeface="Metrophobic"/>
                <a:cs typeface="Metrophobic"/>
                <a:sym typeface="Metrophobic"/>
              </a:rPr>
              <a:t>and infographics &amp; images by </a:t>
            </a:r>
            <a:r>
              <a:rPr lang="en" sz="1000" b="1">
                <a:solidFill>
                  <a:schemeClr val="dk1"/>
                </a:solidFill>
                <a:uFill>
                  <a:noFill/>
                </a:uFill>
                <a:latin typeface="Metrophobic"/>
                <a:ea typeface="Metrophobic"/>
                <a:cs typeface="Metrophobic"/>
                <a:sym typeface="Metrophobic"/>
                <a:hlinkClick r:id="rId4">
                  <a:extLst>
                    <a:ext uri="{A12FA001-AC4F-418D-AE19-62706E023703}">
                      <ahyp:hlinkClr xmlns:ahyp="http://schemas.microsoft.com/office/drawing/2018/hyperlinkcolor" val="tx"/>
                    </a:ext>
                  </a:extLst>
                </a:hlinkClick>
              </a:rPr>
              <a:t>Freepik</a:t>
            </a:r>
            <a:endParaRPr sz="1000" b="1">
              <a:solidFill>
                <a:schemeClr val="dk1"/>
              </a:solidFill>
              <a:latin typeface="Metrophobic"/>
              <a:ea typeface="Metrophobic"/>
              <a:cs typeface="Metrophobic"/>
              <a:sym typeface="Metrophob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
  <p:cSld name="TITLE_ONLY_2">
    <p:bg>
      <p:bgPr>
        <a:gradFill>
          <a:gsLst>
            <a:gs pos="0">
              <a:schemeClr val="lt2"/>
            </a:gs>
            <a:gs pos="50000">
              <a:schemeClr val="dk1"/>
            </a:gs>
            <a:gs pos="100000">
              <a:schemeClr val="dk2"/>
            </a:gs>
          </a:gsLst>
          <a:path path="circle">
            <a:fillToRect l="50000" t="50000" r="50000" b="50000"/>
          </a:path>
          <a:tileRect/>
        </a:gradFill>
        <a:effectLst/>
      </p:bgPr>
    </p:bg>
    <p:spTree>
      <p:nvGrpSpPr>
        <p:cNvPr id="1" name="Shape 182"/>
        <p:cNvGrpSpPr/>
        <p:nvPr/>
      </p:nvGrpSpPr>
      <p:grpSpPr>
        <a:xfrm>
          <a:off x="0" y="0"/>
          <a:ext cx="0" cy="0"/>
          <a:chOff x="0" y="0"/>
          <a:chExt cx="0" cy="0"/>
        </a:xfrm>
      </p:grpSpPr>
      <p:sp>
        <p:nvSpPr>
          <p:cNvPr id="183" name="Google Shape;183;p2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TITLE_ONLY_3">
    <p:bg>
      <p:bgPr>
        <a:gradFill>
          <a:gsLst>
            <a:gs pos="0">
              <a:schemeClr val="dk2"/>
            </a:gs>
            <a:gs pos="2000">
              <a:schemeClr val="dk2"/>
            </a:gs>
            <a:gs pos="50000">
              <a:schemeClr val="dk1"/>
            </a:gs>
            <a:gs pos="100000">
              <a:schemeClr val="lt2"/>
            </a:gs>
          </a:gsLst>
          <a:path path="circle">
            <a:fillToRect l="50000" t="50000" r="50000" b="50000"/>
          </a:path>
          <a:tileRect/>
        </a:gradFill>
        <a:effectLst/>
      </p:bgPr>
    </p:bg>
    <p:spTree>
      <p:nvGrpSpPr>
        <p:cNvPr id="1" name="Shape 185"/>
        <p:cNvGrpSpPr/>
        <p:nvPr/>
      </p:nvGrpSpPr>
      <p:grpSpPr>
        <a:xfrm>
          <a:off x="0" y="0"/>
          <a:ext cx="0" cy="0"/>
          <a:chOff x="0" y="0"/>
          <a:chExt cx="0" cy="0"/>
        </a:xfrm>
      </p:grpSpPr>
      <p:sp>
        <p:nvSpPr>
          <p:cNvPr id="186" name="Google Shape;186;p2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sz="36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567450" y="1167600"/>
            <a:ext cx="2154900" cy="1735500"/>
          </a:xfrm>
          <a:prstGeom prst="rect">
            <a:avLst/>
          </a:prstGeom>
        </p:spPr>
        <p:txBody>
          <a:bodyPr spcFirstLastPara="1" wrap="square" lIns="91425" tIns="0" rIns="91425" bIns="0"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2567450" y="3960200"/>
            <a:ext cx="4170300" cy="2889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1650550" y="1152475"/>
            <a:ext cx="6773400" cy="34164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subTitle" idx="1"/>
          </p:nvPr>
        </p:nvSpPr>
        <p:spPr>
          <a:xfrm>
            <a:off x="1588576" y="3421225"/>
            <a:ext cx="3163500" cy="1023600"/>
          </a:xfrm>
          <a:prstGeom prst="rect">
            <a:avLst/>
          </a:prstGeom>
        </p:spPr>
        <p:txBody>
          <a:bodyPr spcFirstLastPara="1" wrap="square" lIns="91425" tIns="0" rIns="91425" bIns="0"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8" name="Google Shape;28;p5"/>
          <p:cNvSpPr txBox="1">
            <a:spLocks noGrp="1"/>
          </p:cNvSpPr>
          <p:nvPr>
            <p:ph type="subTitle" idx="2"/>
          </p:nvPr>
        </p:nvSpPr>
        <p:spPr>
          <a:xfrm>
            <a:off x="4857907" y="3421225"/>
            <a:ext cx="3163500" cy="1023600"/>
          </a:xfrm>
          <a:prstGeom prst="rect">
            <a:avLst/>
          </a:prstGeom>
        </p:spPr>
        <p:txBody>
          <a:bodyPr spcFirstLastPara="1" wrap="square" lIns="91425" tIns="0" rIns="91425" bIns="0"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 name="Google Shape;29;p5"/>
          <p:cNvSpPr txBox="1">
            <a:spLocks noGrp="1"/>
          </p:cNvSpPr>
          <p:nvPr>
            <p:ph type="subTitle" idx="3"/>
          </p:nvPr>
        </p:nvSpPr>
        <p:spPr>
          <a:xfrm>
            <a:off x="2380426" y="2833825"/>
            <a:ext cx="1579800" cy="3528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30" name="Google Shape;30;p5"/>
          <p:cNvSpPr txBox="1">
            <a:spLocks noGrp="1"/>
          </p:cNvSpPr>
          <p:nvPr>
            <p:ph type="subTitle" idx="4"/>
          </p:nvPr>
        </p:nvSpPr>
        <p:spPr>
          <a:xfrm>
            <a:off x="5649757" y="2833825"/>
            <a:ext cx="1579800" cy="3528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31" name="Google Shape;31;p5"/>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body" idx="1"/>
          </p:nvPr>
        </p:nvSpPr>
        <p:spPr>
          <a:xfrm>
            <a:off x="4068900" y="1479850"/>
            <a:ext cx="4355100" cy="25509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 name="Google Shape;40;p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0"/>
            <a:ext cx="9144000" cy="5143500"/>
          </a:xfrm>
          <a:prstGeom prst="rect">
            <a:avLst/>
          </a:prstGeom>
          <a:solidFill>
            <a:srgbClr val="FF6A92">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5587500" y="1205970"/>
            <a:ext cx="2659500" cy="1066500"/>
          </a:xfrm>
          <a:prstGeom prst="rect">
            <a:avLst/>
          </a:prstGeom>
        </p:spPr>
        <p:txBody>
          <a:bodyPr spcFirstLastPara="1" wrap="square" lIns="91425" tIns="0" rIns="91425" bIns="0" anchor="ctr" anchorCtr="0">
            <a:noAutofit/>
          </a:bodyPr>
          <a:lstStyle>
            <a:lvl1pPr marL="457200" lvl="0" indent="-228600" algn="ctr">
              <a:lnSpc>
                <a:spcPct val="100000"/>
              </a:lnSpc>
              <a:spcBef>
                <a:spcPts val="0"/>
              </a:spcBef>
              <a:spcAft>
                <a:spcPts val="0"/>
              </a:spcAft>
              <a:buSzPts val="2300"/>
              <a:buFont typeface="Lexend Deca Medium"/>
              <a:buNone/>
              <a:defRPr sz="2300">
                <a:latin typeface="Lexend Deca Medium"/>
                <a:ea typeface="Lexend Deca Medium"/>
                <a:cs typeface="Lexend Deca Medium"/>
                <a:sym typeface="Lexend Deca Medium"/>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txBox="1">
            <a:spLocks noGrp="1"/>
          </p:cNvSpPr>
          <p:nvPr>
            <p:ph type="title" hasCustomPrompt="1"/>
          </p:nvPr>
        </p:nvSpPr>
        <p:spPr>
          <a:xfrm>
            <a:off x="2402125" y="1330163"/>
            <a:ext cx="5728500" cy="1641000"/>
          </a:xfrm>
          <a:prstGeom prst="rect">
            <a:avLst/>
          </a:prstGeom>
        </p:spPr>
        <p:txBody>
          <a:bodyPr spcFirstLastPara="1" wrap="square" lIns="91425" tIns="0" rIns="91425" bIns="0" anchor="b" anchorCtr="0">
            <a:noAutofit/>
          </a:bodyPr>
          <a:lstStyle>
            <a:lvl1pPr lvl="0">
              <a:spcBef>
                <a:spcPts val="0"/>
              </a:spcBef>
              <a:spcAft>
                <a:spcPts val="0"/>
              </a:spcAft>
              <a:buSzPts val="12000"/>
              <a:buNone/>
              <a:defRPr sz="108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a:spLocks noGrp="1"/>
          </p:cNvSpPr>
          <p:nvPr>
            <p:ph type="subTitle" idx="1"/>
          </p:nvPr>
        </p:nvSpPr>
        <p:spPr>
          <a:xfrm>
            <a:off x="2402125" y="3100638"/>
            <a:ext cx="4850100" cy="2796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000">
              <a:schemeClr val="dk2"/>
            </a:gs>
            <a:gs pos="50000">
              <a:schemeClr val="dk1"/>
            </a:gs>
            <a:gs pos="100000">
              <a:schemeClr val="l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98350" y="540000"/>
            <a:ext cx="6425700" cy="4776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marL="914400" lvl="1"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marL="1371600" lvl="2"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marL="1828800" lvl="3"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marL="2286000" lvl="4"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marL="2743200" lvl="5"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marL="3200400" lvl="6"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marL="3657600" lvl="7"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marL="4114800" lvl="8"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63" r:id="rId10"/>
    <p:sldLayoutId id="2147483668" r:id="rId11"/>
    <p:sldLayoutId id="2147483669"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ezgif.com/speed"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ctrTitle"/>
          </p:nvPr>
        </p:nvSpPr>
        <p:spPr>
          <a:xfrm>
            <a:off x="2321700" y="1104000"/>
            <a:ext cx="6102300" cy="21723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2900" dirty="0"/>
              <a:t>Data Structure &amp; Algorithm:</a:t>
            </a:r>
            <a:r>
              <a:rPr lang="en" sz="3100" dirty="0"/>
              <a:t> </a:t>
            </a:r>
            <a:r>
              <a:rPr lang="en-US" dirty="0">
                <a:solidFill>
                  <a:schemeClr val="dk2"/>
                </a:solidFill>
              </a:rPr>
              <a:t>Music player</a:t>
            </a:r>
            <a:endParaRPr sz="5500" dirty="0">
              <a:solidFill>
                <a:schemeClr val="dk2"/>
              </a:solidFill>
            </a:endParaRPr>
          </a:p>
          <a:p>
            <a:pPr marL="0" lvl="0" indent="0" algn="l" rtl="0">
              <a:spcBef>
                <a:spcPts val="0"/>
              </a:spcBef>
              <a:spcAft>
                <a:spcPts val="0"/>
              </a:spcAft>
              <a:buNone/>
            </a:pPr>
            <a:r>
              <a:rPr lang="en" sz="4300" dirty="0">
                <a:solidFill>
                  <a:schemeClr val="lt2"/>
                </a:solidFill>
              </a:rPr>
              <a:t>Course project!</a:t>
            </a:r>
            <a:endParaRPr sz="4500" dirty="0"/>
          </a:p>
        </p:txBody>
      </p:sp>
      <p:sp>
        <p:nvSpPr>
          <p:cNvPr id="199" name="Google Shape;199;p28"/>
          <p:cNvSpPr txBox="1">
            <a:spLocks noGrp="1"/>
          </p:cNvSpPr>
          <p:nvPr>
            <p:ph type="subTitle" idx="1"/>
          </p:nvPr>
        </p:nvSpPr>
        <p:spPr>
          <a:xfrm>
            <a:off x="2321700" y="3313225"/>
            <a:ext cx="4764300" cy="482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Nguyen Hong Son – ITDSIU21117</a:t>
            </a:r>
            <a:endParaRPr dirty="0"/>
          </a:p>
        </p:txBody>
      </p:sp>
      <p:grpSp>
        <p:nvGrpSpPr>
          <p:cNvPr id="200" name="Google Shape;200;p28"/>
          <p:cNvGrpSpPr/>
          <p:nvPr/>
        </p:nvGrpSpPr>
        <p:grpSpPr>
          <a:xfrm>
            <a:off x="3974600" y="4154930"/>
            <a:ext cx="4113600" cy="146102"/>
            <a:chOff x="3974600" y="4154930"/>
            <a:chExt cx="4113600" cy="146102"/>
          </a:xfrm>
        </p:grpSpPr>
        <p:sp>
          <p:nvSpPr>
            <p:cNvPr id="201" name="Google Shape;201;p28"/>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8"/>
          <p:cNvGrpSpPr/>
          <p:nvPr/>
        </p:nvGrpSpPr>
        <p:grpSpPr>
          <a:xfrm>
            <a:off x="2402125" y="3986650"/>
            <a:ext cx="1314377" cy="482094"/>
            <a:chOff x="2402125" y="3986650"/>
            <a:chExt cx="1314377" cy="482094"/>
          </a:xfrm>
        </p:grpSpPr>
        <p:sp>
          <p:nvSpPr>
            <p:cNvPr id="206" name="Google Shape;206;p28"/>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8"/>
          <p:cNvGrpSpPr/>
          <p:nvPr/>
        </p:nvGrpSpPr>
        <p:grpSpPr>
          <a:xfrm>
            <a:off x="723837" y="552000"/>
            <a:ext cx="1244188" cy="1640915"/>
            <a:chOff x="723837" y="552000"/>
            <a:chExt cx="1244188" cy="1640915"/>
          </a:xfrm>
        </p:grpSpPr>
        <p:sp>
          <p:nvSpPr>
            <p:cNvPr id="216" name="Google Shape;216;p28"/>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8"/>
            <p:cNvGrpSpPr/>
            <p:nvPr/>
          </p:nvGrpSpPr>
          <p:grpSpPr>
            <a:xfrm>
              <a:off x="729630" y="1968358"/>
              <a:ext cx="255615" cy="224557"/>
              <a:chOff x="6184139" y="1980808"/>
              <a:chExt cx="451696" cy="396814"/>
            </a:xfrm>
          </p:grpSpPr>
          <p:sp>
            <p:nvSpPr>
              <p:cNvPr id="220" name="Google Shape;220;p28"/>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28"/>
            <p:cNvGrpSpPr/>
            <p:nvPr/>
          </p:nvGrpSpPr>
          <p:grpSpPr>
            <a:xfrm>
              <a:off x="729630" y="975085"/>
              <a:ext cx="255615" cy="254967"/>
              <a:chOff x="6184139" y="1220827"/>
              <a:chExt cx="451696" cy="450552"/>
            </a:xfrm>
          </p:grpSpPr>
          <p:sp>
            <p:nvSpPr>
              <p:cNvPr id="223" name="Google Shape;223;p28"/>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8"/>
            <p:cNvGrpSpPr/>
            <p:nvPr/>
          </p:nvGrpSpPr>
          <p:grpSpPr>
            <a:xfrm>
              <a:off x="723837" y="1482615"/>
              <a:ext cx="267223" cy="233165"/>
              <a:chOff x="6908262" y="1240186"/>
              <a:chExt cx="472209" cy="412024"/>
            </a:xfrm>
          </p:grpSpPr>
          <p:sp>
            <p:nvSpPr>
              <p:cNvPr id="227" name="Google Shape;227;p28"/>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8"/>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236" name="Google Shape;236;p28"/>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237" name="Google Shape;237;p28"/>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Library</a:t>
              </a:r>
              <a:endParaRPr sz="1100" dirty="0">
                <a:solidFill>
                  <a:schemeClr val="dk1"/>
                </a:solidFill>
                <a:latin typeface="Lexend Deca"/>
                <a:ea typeface="Lexend Deca"/>
                <a:cs typeface="Lexend Deca"/>
                <a:sym typeface="Lexend Deca"/>
              </a:endParaRPr>
            </a:p>
          </p:txBody>
        </p:sp>
        <p:cxnSp>
          <p:nvCxnSpPr>
            <p:cNvPr id="238" name="Google Shape;238;p28"/>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8"/>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240" name="Google Shape;240;p28"/>
          <p:cNvGrpSpPr/>
          <p:nvPr/>
        </p:nvGrpSpPr>
        <p:grpSpPr>
          <a:xfrm>
            <a:off x="2465285" y="552003"/>
            <a:ext cx="599322" cy="250348"/>
            <a:chOff x="2465285" y="552003"/>
            <a:chExt cx="599322" cy="250348"/>
          </a:xfrm>
        </p:grpSpPr>
        <p:sp>
          <p:nvSpPr>
            <p:cNvPr id="241" name="Google Shape;241;p28"/>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43" name="Google Shape;243;p28"/>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245" name="Google Shape;245;p28"/>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483959" y="3066026"/>
            <a:ext cx="6425699"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 dirty="0"/>
              <a:t>Using for song library.</a:t>
            </a:r>
          </a:p>
          <a:p>
            <a:pPr marL="285750" lvl="0" indent="-285750" algn="l" rtl="0">
              <a:spcBef>
                <a:spcPts val="0"/>
              </a:spcBef>
              <a:spcAft>
                <a:spcPts val="1200"/>
              </a:spcAft>
              <a:buFontTx/>
              <a:buChar char="-"/>
            </a:pPr>
            <a:r>
              <a:rPr lang="en-US" dirty="0"/>
              <a:t>Hash tables provide constant-time complexity for search, insert, and delete operations.</a:t>
            </a:r>
          </a:p>
          <a:p>
            <a:pPr marL="285750" lvl="0" indent="-285750" algn="l" rtl="0">
              <a:spcBef>
                <a:spcPts val="0"/>
              </a:spcBef>
              <a:spcAft>
                <a:spcPts val="1200"/>
              </a:spcAft>
              <a:buFontTx/>
              <a:buChar char="-"/>
            </a:pPr>
            <a:r>
              <a:rPr lang="en-US" dirty="0" err="1"/>
              <a:t>SongLibrary</a:t>
            </a:r>
            <a:r>
              <a:rPr lang="en-US" dirty="0"/>
              <a:t> class is a simple implementation of a hash table using separate chaining to handle collisions.</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8A88048F-EDBC-F61F-E45F-02D8DFB4B127}"/>
              </a:ext>
            </a:extLst>
          </p:cNvPr>
          <p:cNvPicPr>
            <a:picLocks noChangeAspect="1"/>
          </p:cNvPicPr>
          <p:nvPr/>
        </p:nvPicPr>
        <p:blipFill>
          <a:blip r:embed="rId3"/>
          <a:stretch>
            <a:fillRect/>
          </a:stretch>
        </p:blipFill>
        <p:spPr>
          <a:xfrm>
            <a:off x="1483960" y="1085922"/>
            <a:ext cx="4565856" cy="17629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531610" y="2319000"/>
            <a:ext cx="7041804"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sz="1400" dirty="0"/>
              <a:t>The </a:t>
            </a:r>
            <a:r>
              <a:rPr lang="en-US" sz="1400" dirty="0" err="1"/>
              <a:t>add_song</a:t>
            </a:r>
            <a:r>
              <a:rPr lang="en-US" sz="1400" dirty="0"/>
              <a:t> method in the </a:t>
            </a:r>
            <a:r>
              <a:rPr lang="en-US" sz="1400" dirty="0" err="1"/>
              <a:t>SongLibrary</a:t>
            </a:r>
            <a:r>
              <a:rPr lang="en-US" sz="1400" dirty="0"/>
              <a:t> class is responsible for adding a new song to the hash table.</a:t>
            </a:r>
          </a:p>
          <a:p>
            <a:pPr marL="285750" lvl="0" indent="-285750" algn="l" rtl="0">
              <a:spcBef>
                <a:spcPts val="0"/>
              </a:spcBef>
              <a:spcAft>
                <a:spcPts val="1200"/>
              </a:spcAft>
              <a:buFontTx/>
              <a:buChar char="-"/>
            </a:pPr>
            <a:r>
              <a:rPr lang="pt-BR" sz="1400" dirty="0"/>
              <a:t>Average case: O(1) + O(1) + O(1) + O(1) = O(1)</a:t>
            </a:r>
          </a:p>
          <a:p>
            <a:pPr marL="742950" lvl="1" indent="-285750">
              <a:spcAft>
                <a:spcPts val="1200"/>
              </a:spcAft>
              <a:buFont typeface="Arial" panose="020B0604020202020204" pitchFamily="34" charset="0"/>
              <a:buChar char="•"/>
            </a:pPr>
            <a:r>
              <a:rPr lang="en-US" sz="1400" dirty="0"/>
              <a:t>In the average case, where collisions are well-distributed, the method runs in constant time.</a:t>
            </a:r>
            <a:endParaRPr lang="pt-BR" sz="1400" dirty="0"/>
          </a:p>
          <a:p>
            <a:pPr marL="285750" lvl="0" indent="-285750" algn="l" rtl="0">
              <a:spcBef>
                <a:spcPts val="0"/>
              </a:spcBef>
              <a:spcAft>
                <a:spcPts val="1200"/>
              </a:spcAft>
              <a:buFontTx/>
              <a:buChar char="-"/>
            </a:pPr>
            <a:r>
              <a:rPr lang="pt-BR" sz="1400" dirty="0"/>
              <a:t>Worst case: O(1) + O(n) + O(1) + O(1) = O(n)</a:t>
            </a:r>
          </a:p>
          <a:p>
            <a:pPr marL="742950" lvl="1" indent="-285750">
              <a:spcAft>
                <a:spcPts val="1200"/>
              </a:spcAft>
              <a:buFont typeface="Arial" panose="020B0604020202020204" pitchFamily="34" charset="0"/>
              <a:buChar char="•"/>
            </a:pPr>
            <a:r>
              <a:rPr lang="en-US" sz="1400" dirty="0"/>
              <a:t>In the worst case, where all songs hash to the same index, the method’s time complexity is linear with respect to the number of songs at that index.</a:t>
            </a:r>
            <a:endParaRPr lang="pt-BR" sz="1400"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 – insert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7285BE55-F4AA-69A3-B335-4586A3E9D29E}"/>
              </a:ext>
            </a:extLst>
          </p:cNvPr>
          <p:cNvPicPr>
            <a:picLocks noChangeAspect="1"/>
          </p:cNvPicPr>
          <p:nvPr/>
        </p:nvPicPr>
        <p:blipFill rotWithShape="1">
          <a:blip r:embed="rId3"/>
          <a:srcRect t="6946"/>
          <a:stretch/>
        </p:blipFill>
        <p:spPr>
          <a:xfrm>
            <a:off x="1686874" y="1034285"/>
            <a:ext cx="5115414" cy="1148597"/>
          </a:xfrm>
          <a:prstGeom prst="rect">
            <a:avLst/>
          </a:prstGeom>
        </p:spPr>
      </p:pic>
      <p:cxnSp>
        <p:nvCxnSpPr>
          <p:cNvPr id="6" name="Straight Arrow Connector 5">
            <a:extLst>
              <a:ext uri="{FF2B5EF4-FFF2-40B4-BE49-F238E27FC236}">
                <a16:creationId xmlns:a16="http://schemas.microsoft.com/office/drawing/2014/main" id="{3CB46EEE-DFC8-ACB2-C37C-56DE5A5A4B73}"/>
              </a:ext>
            </a:extLst>
          </p:cNvPr>
          <p:cNvCxnSpPr>
            <a:cxnSpLocks/>
          </p:cNvCxnSpPr>
          <p:nvPr/>
        </p:nvCxnSpPr>
        <p:spPr>
          <a:xfrm flipH="1" flipV="1">
            <a:off x="4235501" y="1287475"/>
            <a:ext cx="3221625" cy="256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9DA43E-8109-B6BD-71A4-59D8645449F3}"/>
              </a:ext>
            </a:extLst>
          </p:cNvPr>
          <p:cNvSpPr txBox="1"/>
          <p:nvPr/>
        </p:nvSpPr>
        <p:spPr>
          <a:xfrm>
            <a:off x="7519875" y="1390503"/>
            <a:ext cx="542136" cy="307777"/>
          </a:xfrm>
          <a:prstGeom prst="rect">
            <a:avLst/>
          </a:prstGeom>
          <a:noFill/>
        </p:spPr>
        <p:txBody>
          <a:bodyPr wrap="none" rtlCol="0">
            <a:spAutoFit/>
          </a:bodyPr>
          <a:lstStyle/>
          <a:p>
            <a:r>
              <a:rPr lang="en-US" dirty="0">
                <a:solidFill>
                  <a:srgbClr val="FF0000"/>
                </a:solidFill>
              </a:rPr>
              <a:t>O(1)</a:t>
            </a:r>
          </a:p>
        </p:txBody>
      </p:sp>
      <p:cxnSp>
        <p:nvCxnSpPr>
          <p:cNvPr id="9" name="Straight Arrow Connector 8">
            <a:extLst>
              <a:ext uri="{FF2B5EF4-FFF2-40B4-BE49-F238E27FC236}">
                <a16:creationId xmlns:a16="http://schemas.microsoft.com/office/drawing/2014/main" id="{36EDA9D5-13F5-3092-BF76-C04B9C699C7F}"/>
              </a:ext>
            </a:extLst>
          </p:cNvPr>
          <p:cNvCxnSpPr>
            <a:cxnSpLocks/>
            <a:stCxn id="8" idx="1"/>
          </p:cNvCxnSpPr>
          <p:nvPr/>
        </p:nvCxnSpPr>
        <p:spPr>
          <a:xfrm flipH="1" flipV="1">
            <a:off x="5501030" y="1482615"/>
            <a:ext cx="2018845" cy="61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C3B0FA-1AFA-563A-74D8-4417A5546929}"/>
              </a:ext>
            </a:extLst>
          </p:cNvPr>
          <p:cNvCxnSpPr>
            <a:cxnSpLocks/>
            <a:stCxn id="8" idx="1"/>
          </p:cNvCxnSpPr>
          <p:nvPr/>
        </p:nvCxnSpPr>
        <p:spPr>
          <a:xfrm flipH="1">
            <a:off x="4791456" y="1544392"/>
            <a:ext cx="2728419" cy="102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5073BE-7BB2-8305-BE20-340EB3068A53}"/>
              </a:ext>
            </a:extLst>
          </p:cNvPr>
          <p:cNvCxnSpPr>
            <a:cxnSpLocks/>
            <a:stCxn id="8" idx="1"/>
          </p:cNvCxnSpPr>
          <p:nvPr/>
        </p:nvCxnSpPr>
        <p:spPr>
          <a:xfrm flipH="1">
            <a:off x="4791456" y="1544392"/>
            <a:ext cx="2728419" cy="4239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8F82A33-12EE-E712-6BEE-565522C2B25C}"/>
              </a:ext>
            </a:extLst>
          </p:cNvPr>
          <p:cNvCxnSpPr/>
          <p:nvPr/>
        </p:nvCxnSpPr>
        <p:spPr>
          <a:xfrm flipH="1">
            <a:off x="5501030" y="1017600"/>
            <a:ext cx="1956096" cy="372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33BB85-DA5B-A41D-385E-A4345E9E9E30}"/>
              </a:ext>
            </a:extLst>
          </p:cNvPr>
          <p:cNvSpPr txBox="1"/>
          <p:nvPr/>
        </p:nvSpPr>
        <p:spPr>
          <a:xfrm>
            <a:off x="7512969" y="830853"/>
            <a:ext cx="542136" cy="307777"/>
          </a:xfrm>
          <a:prstGeom prst="rect">
            <a:avLst/>
          </a:prstGeom>
          <a:noFill/>
        </p:spPr>
        <p:txBody>
          <a:bodyPr wrap="none" rtlCol="0">
            <a:spAutoFit/>
          </a:bodyPr>
          <a:lstStyle/>
          <a:p>
            <a:r>
              <a:rPr lang="en-US" dirty="0">
                <a:solidFill>
                  <a:schemeClr val="accent1"/>
                </a:solidFill>
              </a:rPr>
              <a:t>O(n)</a:t>
            </a:r>
          </a:p>
        </p:txBody>
      </p:sp>
    </p:spTree>
    <p:extLst>
      <p:ext uri="{BB962C8B-B14F-4D97-AF65-F5344CB8AC3E}">
        <p14:creationId xmlns:p14="http://schemas.microsoft.com/office/powerpoint/2010/main" val="222670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3"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4"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5" nodeType="click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6"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7" nodeType="clickEffect">
                                  <p:stCondLst>
                                    <p:cond delay="0"/>
                                  </p:stCondLst>
                                  <p:childTnLst>
                                    <p:animEffect transition="out" filter="fade">
                                      <p:cBhvr>
                                        <p:cTn id="62" dur="500"/>
                                        <p:tgtEl>
                                          <p:spTgt spid="8"/>
                                        </p:tgtEl>
                                      </p:cBhvr>
                                    </p:animEffect>
                                    <p:set>
                                      <p:cBhvr>
                                        <p:cTn id="63" dur="1" fill="hold">
                                          <p:stCondLst>
                                            <p:cond delay="499"/>
                                          </p:stCondLst>
                                        </p:cTn>
                                        <p:tgtEl>
                                          <p:spTgt spid="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20"/>
                                        </p:tgtEl>
                                      </p:cBhvr>
                                    </p:animEffect>
                                    <p:set>
                                      <p:cBhvr>
                                        <p:cTn id="79" dur="1" fill="hold">
                                          <p:stCondLst>
                                            <p:cond delay="499"/>
                                          </p:stCondLst>
                                        </p:cTn>
                                        <p:tgtEl>
                                          <p:spTgt spid="2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8" grpId="4"/>
      <p:bldP spid="8" grpId="5"/>
      <p:bldP spid="8" grpId="6"/>
      <p:bldP spid="8" grpId="7"/>
      <p:bldP spid="21" grpId="0"/>
      <p:bldP spid="2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3" name="Picture 2">
            <a:extLst>
              <a:ext uri="{FF2B5EF4-FFF2-40B4-BE49-F238E27FC236}">
                <a16:creationId xmlns:a16="http://schemas.microsoft.com/office/drawing/2014/main" id="{1370B945-D8CF-E921-DF0A-710B84447258}"/>
              </a:ext>
            </a:extLst>
          </p:cNvPr>
          <p:cNvPicPr>
            <a:picLocks noChangeAspect="1"/>
          </p:cNvPicPr>
          <p:nvPr/>
        </p:nvPicPr>
        <p:blipFill>
          <a:blip r:embed="rId3"/>
          <a:stretch>
            <a:fillRect/>
          </a:stretch>
        </p:blipFill>
        <p:spPr>
          <a:xfrm>
            <a:off x="1790866" y="1019985"/>
            <a:ext cx="4897958" cy="1100946"/>
          </a:xfrm>
          <a:prstGeom prst="rect">
            <a:avLst/>
          </a:prstGeom>
        </p:spPr>
      </p:pic>
      <p:sp>
        <p:nvSpPr>
          <p:cNvPr id="528" name="Google Shape;528;p34"/>
          <p:cNvSpPr txBox="1">
            <a:spLocks noGrp="1"/>
          </p:cNvSpPr>
          <p:nvPr>
            <p:ph type="subTitle" idx="1"/>
          </p:nvPr>
        </p:nvSpPr>
        <p:spPr>
          <a:xfrm>
            <a:off x="1531610" y="2127463"/>
            <a:ext cx="7041804"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sz="1400" dirty="0"/>
              <a:t>The </a:t>
            </a:r>
            <a:r>
              <a:rPr lang="en-US" sz="1400" dirty="0" err="1"/>
              <a:t>remove_song</a:t>
            </a:r>
            <a:r>
              <a:rPr lang="en-US" sz="1400" dirty="0"/>
              <a:t> method in the </a:t>
            </a:r>
            <a:r>
              <a:rPr lang="en-US" sz="1400" dirty="0" err="1"/>
              <a:t>SongLibrary</a:t>
            </a:r>
            <a:r>
              <a:rPr lang="en-US" sz="1400" dirty="0"/>
              <a:t> class is responsible for removing a song from the hash table, given its ID.</a:t>
            </a:r>
          </a:p>
          <a:p>
            <a:pPr marL="285750" lvl="0" indent="-285750" algn="l" rtl="0">
              <a:spcBef>
                <a:spcPts val="0"/>
              </a:spcBef>
              <a:spcAft>
                <a:spcPts val="1200"/>
              </a:spcAft>
              <a:buFontTx/>
              <a:buChar char="-"/>
            </a:pPr>
            <a:r>
              <a:rPr lang="pt-BR" sz="1400" dirty="0"/>
              <a:t>Average case: O(1) + O(1) + O(1) = O(1)</a:t>
            </a:r>
          </a:p>
          <a:p>
            <a:pPr marL="742950" lvl="1" indent="-285750">
              <a:spcAft>
                <a:spcPts val="1200"/>
              </a:spcAft>
              <a:buFont typeface="Arial" panose="020B0604020202020204" pitchFamily="34" charset="0"/>
              <a:buChar char="•"/>
            </a:pPr>
            <a:r>
              <a:rPr lang="en-US" sz="1400" dirty="0"/>
              <a:t>In the average case, where collisions are well-distributed and the song to be removed is near the end of the list, the method runs in constant time.</a:t>
            </a:r>
            <a:endParaRPr lang="pt-BR" sz="1400" dirty="0"/>
          </a:p>
          <a:p>
            <a:pPr marL="285750" lvl="0" indent="-285750" algn="l" rtl="0">
              <a:spcBef>
                <a:spcPts val="0"/>
              </a:spcBef>
              <a:spcAft>
                <a:spcPts val="1200"/>
              </a:spcAft>
              <a:buFontTx/>
              <a:buChar char="-"/>
            </a:pPr>
            <a:r>
              <a:rPr lang="pt-BR" sz="1400" dirty="0"/>
              <a:t>Worst case: O(1) + O(n) + O(n) = O(n)</a:t>
            </a:r>
          </a:p>
          <a:p>
            <a:pPr marL="742950" lvl="1" indent="-285750">
              <a:spcAft>
                <a:spcPts val="1200"/>
              </a:spcAft>
              <a:buFont typeface="Arial" panose="020B0604020202020204" pitchFamily="34" charset="0"/>
              <a:buChar char="•"/>
            </a:pPr>
            <a:r>
              <a:rPr lang="en-US" sz="1400" dirty="0"/>
              <a:t>In the worst case, where all songs hash to the same index and the song to be removed is at the beginning of the list, the method's time complexity is linear with respect to the number of songs at that index.</a:t>
            </a:r>
            <a:endParaRPr lang="pt-BR" sz="1400"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 – delete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cxnSp>
        <p:nvCxnSpPr>
          <p:cNvPr id="6" name="Straight Arrow Connector 5">
            <a:extLst>
              <a:ext uri="{FF2B5EF4-FFF2-40B4-BE49-F238E27FC236}">
                <a16:creationId xmlns:a16="http://schemas.microsoft.com/office/drawing/2014/main" id="{3CB46EEE-DFC8-ACB2-C37C-56DE5A5A4B73}"/>
              </a:ext>
            </a:extLst>
          </p:cNvPr>
          <p:cNvCxnSpPr>
            <a:cxnSpLocks/>
          </p:cNvCxnSpPr>
          <p:nvPr/>
        </p:nvCxnSpPr>
        <p:spPr>
          <a:xfrm flipH="1" flipV="1">
            <a:off x="4274409" y="1329651"/>
            <a:ext cx="3207806" cy="163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9DA43E-8109-B6BD-71A4-59D8645449F3}"/>
              </a:ext>
            </a:extLst>
          </p:cNvPr>
          <p:cNvSpPr txBox="1"/>
          <p:nvPr/>
        </p:nvSpPr>
        <p:spPr>
          <a:xfrm>
            <a:off x="7544964" y="1339609"/>
            <a:ext cx="542136" cy="307777"/>
          </a:xfrm>
          <a:prstGeom prst="rect">
            <a:avLst/>
          </a:prstGeom>
          <a:noFill/>
        </p:spPr>
        <p:txBody>
          <a:bodyPr wrap="none" rtlCol="0">
            <a:spAutoFit/>
          </a:bodyPr>
          <a:lstStyle/>
          <a:p>
            <a:r>
              <a:rPr lang="en-US" dirty="0">
                <a:solidFill>
                  <a:srgbClr val="FF0000"/>
                </a:solidFill>
              </a:rPr>
              <a:t>O(1)</a:t>
            </a:r>
          </a:p>
        </p:txBody>
      </p:sp>
      <p:cxnSp>
        <p:nvCxnSpPr>
          <p:cNvPr id="9" name="Straight Arrow Connector 8">
            <a:extLst>
              <a:ext uri="{FF2B5EF4-FFF2-40B4-BE49-F238E27FC236}">
                <a16:creationId xmlns:a16="http://schemas.microsoft.com/office/drawing/2014/main" id="{36EDA9D5-13F5-3092-BF76-C04B9C699C7F}"/>
              </a:ext>
            </a:extLst>
          </p:cNvPr>
          <p:cNvCxnSpPr>
            <a:cxnSpLocks/>
            <a:stCxn id="8" idx="1"/>
          </p:cNvCxnSpPr>
          <p:nvPr/>
        </p:nvCxnSpPr>
        <p:spPr>
          <a:xfrm flipH="1" flipV="1">
            <a:off x="6107472" y="1493002"/>
            <a:ext cx="1437492" cy="4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C3B0FA-1AFA-563A-74D8-4417A5546929}"/>
              </a:ext>
            </a:extLst>
          </p:cNvPr>
          <p:cNvCxnSpPr>
            <a:cxnSpLocks/>
            <a:stCxn id="8" idx="1"/>
          </p:cNvCxnSpPr>
          <p:nvPr/>
        </p:nvCxnSpPr>
        <p:spPr>
          <a:xfrm flipH="1">
            <a:off x="4211660" y="1493498"/>
            <a:ext cx="3333304" cy="160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5073BE-7BB2-8305-BE20-340EB3068A53}"/>
              </a:ext>
            </a:extLst>
          </p:cNvPr>
          <p:cNvCxnSpPr>
            <a:cxnSpLocks/>
            <a:stCxn id="8" idx="1"/>
          </p:cNvCxnSpPr>
          <p:nvPr/>
        </p:nvCxnSpPr>
        <p:spPr>
          <a:xfrm flipH="1">
            <a:off x="5282889" y="1493498"/>
            <a:ext cx="2262075" cy="355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93934BF-CC0E-D818-8FFE-F402E04B4195}"/>
              </a:ext>
            </a:extLst>
          </p:cNvPr>
          <p:cNvCxnSpPr>
            <a:cxnSpLocks/>
            <a:stCxn id="14" idx="1"/>
          </p:cNvCxnSpPr>
          <p:nvPr/>
        </p:nvCxnSpPr>
        <p:spPr>
          <a:xfrm flipH="1">
            <a:off x="4667250" y="984742"/>
            <a:ext cx="2845719" cy="40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C39EF-B20F-A688-870E-0B0CB9274CD6}"/>
              </a:ext>
            </a:extLst>
          </p:cNvPr>
          <p:cNvSpPr txBox="1"/>
          <p:nvPr/>
        </p:nvSpPr>
        <p:spPr>
          <a:xfrm>
            <a:off x="7512969" y="830853"/>
            <a:ext cx="542136" cy="307777"/>
          </a:xfrm>
          <a:prstGeom prst="rect">
            <a:avLst/>
          </a:prstGeom>
          <a:noFill/>
        </p:spPr>
        <p:txBody>
          <a:bodyPr wrap="square" rtlCol="0">
            <a:spAutoFit/>
          </a:bodyPr>
          <a:lstStyle/>
          <a:p>
            <a:r>
              <a:rPr lang="en-US" dirty="0">
                <a:solidFill>
                  <a:schemeClr val="accent1"/>
                </a:solidFill>
              </a:rPr>
              <a:t>O(n)</a:t>
            </a:r>
          </a:p>
        </p:txBody>
      </p:sp>
      <p:cxnSp>
        <p:nvCxnSpPr>
          <p:cNvPr id="21" name="Straight Arrow Connector 20">
            <a:extLst>
              <a:ext uri="{FF2B5EF4-FFF2-40B4-BE49-F238E27FC236}">
                <a16:creationId xmlns:a16="http://schemas.microsoft.com/office/drawing/2014/main" id="{4DB1183A-1634-956E-27C7-B8B38F94C232}"/>
              </a:ext>
            </a:extLst>
          </p:cNvPr>
          <p:cNvCxnSpPr>
            <a:cxnSpLocks/>
            <a:stCxn id="14" idx="1"/>
          </p:cNvCxnSpPr>
          <p:nvPr/>
        </p:nvCxnSpPr>
        <p:spPr>
          <a:xfrm flipH="1">
            <a:off x="4057650" y="984742"/>
            <a:ext cx="3455319" cy="708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2F5EC79-1D33-2F48-3307-0AB9ADB4E1F2}"/>
              </a:ext>
            </a:extLst>
          </p:cNvPr>
          <p:cNvCxnSpPr>
            <a:cxnSpLocks/>
            <a:stCxn id="14" idx="1"/>
          </p:cNvCxnSpPr>
          <p:nvPr/>
        </p:nvCxnSpPr>
        <p:spPr>
          <a:xfrm flipH="1">
            <a:off x="5200650" y="984742"/>
            <a:ext cx="2312319" cy="860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14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3"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4"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5" nodeType="click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1"/>
                                        </p:tgtEl>
                                      </p:cBhvr>
                                    </p:animEffect>
                                    <p:set>
                                      <p:cBhvr>
                                        <p:cTn id="81" dur="1" fill="hold">
                                          <p:stCondLst>
                                            <p:cond delay="499"/>
                                          </p:stCondLst>
                                        </p:cTn>
                                        <p:tgtEl>
                                          <p:spTgt spid="2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7"/>
                                        </p:tgtEl>
                                      </p:cBhvr>
                                    </p:animEffect>
                                    <p:set>
                                      <p:cBhvr>
                                        <p:cTn id="84"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8" grpId="4"/>
      <p:bldP spid="8" grpId="5"/>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4" name="Picture 3">
            <a:extLst>
              <a:ext uri="{FF2B5EF4-FFF2-40B4-BE49-F238E27FC236}">
                <a16:creationId xmlns:a16="http://schemas.microsoft.com/office/drawing/2014/main" id="{B3E878D2-E7CC-E8B6-B05B-8C6F11DA8736}"/>
              </a:ext>
            </a:extLst>
          </p:cNvPr>
          <p:cNvPicPr>
            <a:picLocks noChangeAspect="1"/>
          </p:cNvPicPr>
          <p:nvPr/>
        </p:nvPicPr>
        <p:blipFill>
          <a:blip r:embed="rId3"/>
          <a:stretch>
            <a:fillRect/>
          </a:stretch>
        </p:blipFill>
        <p:spPr>
          <a:xfrm>
            <a:off x="1858154" y="985764"/>
            <a:ext cx="5439068" cy="1032796"/>
          </a:xfrm>
          <a:prstGeom prst="rect">
            <a:avLst/>
          </a:prstGeom>
        </p:spPr>
      </p:pic>
      <p:sp>
        <p:nvSpPr>
          <p:cNvPr id="528" name="Google Shape;528;p34"/>
          <p:cNvSpPr txBox="1">
            <a:spLocks noGrp="1"/>
          </p:cNvSpPr>
          <p:nvPr>
            <p:ph type="subTitle" idx="1"/>
          </p:nvPr>
        </p:nvSpPr>
        <p:spPr>
          <a:xfrm>
            <a:off x="1531610" y="2127463"/>
            <a:ext cx="7041804"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sz="1400" dirty="0"/>
              <a:t>The </a:t>
            </a:r>
            <a:r>
              <a:rPr lang="en-US" sz="1400" dirty="0" err="1"/>
              <a:t>find_song</a:t>
            </a:r>
            <a:r>
              <a:rPr lang="en-US" sz="1400" dirty="0"/>
              <a:t> method in the </a:t>
            </a:r>
            <a:r>
              <a:rPr lang="en-US" sz="1400" dirty="0" err="1"/>
              <a:t>SongLibrary</a:t>
            </a:r>
            <a:r>
              <a:rPr lang="en-US" sz="1400" dirty="0"/>
              <a:t> class is responsible for finding songs that match a given title (or artist) and displaying the results in a </a:t>
            </a:r>
            <a:r>
              <a:rPr lang="en-US" sz="1400" dirty="0" err="1"/>
              <a:t>listbox</a:t>
            </a:r>
            <a:r>
              <a:rPr lang="en-US" sz="1400" dirty="0"/>
              <a:t>.</a:t>
            </a:r>
          </a:p>
          <a:p>
            <a:pPr marL="285750" lvl="0" indent="-285750" algn="l" rtl="0">
              <a:spcBef>
                <a:spcPts val="0"/>
              </a:spcBef>
              <a:spcAft>
                <a:spcPts val="1200"/>
              </a:spcAft>
              <a:buFontTx/>
              <a:buChar char="-"/>
            </a:pPr>
            <a:r>
              <a:rPr lang="pt-BR" sz="1400" dirty="0"/>
              <a:t>Average case: O(m) + O(1) + O(k) + O(1) = O(m + k)</a:t>
            </a:r>
          </a:p>
          <a:p>
            <a:pPr marL="742950" lvl="1" indent="-285750">
              <a:spcAft>
                <a:spcPts val="1200"/>
              </a:spcAft>
              <a:buFont typeface="Arial" panose="020B0604020202020204" pitchFamily="34" charset="0"/>
              <a:buChar char="•"/>
            </a:pPr>
            <a:r>
              <a:rPr lang="en-US" sz="1400" dirty="0"/>
              <a:t>In the average case, the method's time complexity is linear with respect to the size of the hash table and the length of the search term.</a:t>
            </a:r>
            <a:endParaRPr lang="pt-BR" sz="1400" dirty="0"/>
          </a:p>
          <a:p>
            <a:pPr marL="285750" lvl="0" indent="-285750" algn="l" rtl="0">
              <a:spcBef>
                <a:spcPts val="0"/>
              </a:spcBef>
              <a:spcAft>
                <a:spcPts val="1200"/>
              </a:spcAft>
              <a:buFontTx/>
              <a:buChar char="-"/>
            </a:pPr>
            <a:r>
              <a:rPr lang="pt-BR" sz="1400" dirty="0"/>
              <a:t>Worst case: O(m) + O(n) + O(k) + O(1) = O(m * n + k)</a:t>
            </a:r>
          </a:p>
          <a:p>
            <a:pPr marL="742950" lvl="1" indent="-285750">
              <a:spcAft>
                <a:spcPts val="1200"/>
              </a:spcAft>
              <a:buFont typeface="Arial" panose="020B0604020202020204" pitchFamily="34" charset="0"/>
              <a:buChar char="•"/>
            </a:pPr>
            <a:r>
              <a:rPr lang="en-US" sz="1400" dirty="0"/>
              <a:t>In the worst case, where all songs hash to the same index, the method's time complexity is linear with respect to the size of the hash table, the number of songs at each index, and the length of the search term.</a:t>
            </a:r>
            <a:endParaRPr lang="pt-BR" sz="1400"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 – search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134153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08475" y="1751250"/>
            <a:ext cx="5728500" cy="16410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8000" dirty="0"/>
              <a:t>Doubly Linked List</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Our Music Library</a:t>
            </a:r>
            <a:endParaRPr sz="1100" dirty="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4" y="3997953"/>
            <a:ext cx="2552875" cy="54303"/>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6489704" y="3952053"/>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551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3034897"/>
            <a:ext cx="6425699"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 dirty="0"/>
              <a:t>Using for song playlist.</a:t>
            </a:r>
          </a:p>
          <a:p>
            <a:pPr marL="285750" lvl="0" indent="-285750" algn="l" rtl="0">
              <a:spcBef>
                <a:spcPts val="0"/>
              </a:spcBef>
              <a:spcAft>
                <a:spcPts val="1200"/>
              </a:spcAft>
              <a:buFontTx/>
              <a:buChar char="-"/>
            </a:pPr>
            <a:r>
              <a:rPr lang="en-US" dirty="0"/>
              <a:t>Easily traverse the playlist in both forward and backward directions.</a:t>
            </a:r>
            <a:endParaRPr lang="en" dirty="0"/>
          </a:p>
          <a:p>
            <a:pPr marL="285750" lvl="0" indent="-285750" algn="l" rtl="0">
              <a:spcBef>
                <a:spcPts val="0"/>
              </a:spcBef>
              <a:spcAft>
                <a:spcPts val="1200"/>
              </a:spcAft>
              <a:buFontTx/>
              <a:buChar char="-"/>
            </a:pPr>
            <a:r>
              <a:rPr lang="en-US" dirty="0"/>
              <a:t>In a doubly linked list, adding or removing elements from the beginning or end of the list takes constant time (O(1)).</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EE0E0272-AAA6-A972-1724-AAF4A51221E2}"/>
              </a:ext>
            </a:extLst>
          </p:cNvPr>
          <p:cNvPicPr>
            <a:picLocks noChangeAspect="1"/>
          </p:cNvPicPr>
          <p:nvPr/>
        </p:nvPicPr>
        <p:blipFill rotWithShape="1">
          <a:blip r:embed="rId3"/>
          <a:srcRect t="1047"/>
          <a:stretch/>
        </p:blipFill>
        <p:spPr>
          <a:xfrm>
            <a:off x="1734810" y="1017600"/>
            <a:ext cx="2678440" cy="1984323"/>
          </a:xfrm>
          <a:prstGeom prst="rect">
            <a:avLst/>
          </a:prstGeom>
        </p:spPr>
      </p:pic>
    </p:spTree>
    <p:extLst>
      <p:ext uri="{BB962C8B-B14F-4D97-AF65-F5344CB8AC3E}">
        <p14:creationId xmlns:p14="http://schemas.microsoft.com/office/powerpoint/2010/main" val="594936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2775581"/>
            <a:ext cx="6886208"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The </a:t>
            </a:r>
            <a:r>
              <a:rPr lang="en-US" dirty="0" err="1"/>
              <a:t>add_song</a:t>
            </a:r>
            <a:r>
              <a:rPr lang="en-US" dirty="0"/>
              <a:t> method in the </a:t>
            </a:r>
            <a:r>
              <a:rPr lang="en-US" dirty="0" err="1"/>
              <a:t>DoublyLinkedList</a:t>
            </a:r>
            <a:r>
              <a:rPr lang="en-US" dirty="0"/>
              <a:t> class is responsible for adding a new song to the linked list data structure that stores the songs.</a:t>
            </a:r>
          </a:p>
          <a:p>
            <a:pPr marL="285750" lvl="0" indent="-285750" algn="l" rtl="0">
              <a:spcBef>
                <a:spcPts val="0"/>
              </a:spcBef>
              <a:spcAft>
                <a:spcPts val="1200"/>
              </a:spcAft>
              <a:buFontTx/>
              <a:buChar char="-"/>
            </a:pPr>
            <a:r>
              <a:rPr lang="en-US" dirty="0"/>
              <a:t>The overall time complexity of the </a:t>
            </a:r>
            <a:r>
              <a:rPr lang="en-US" dirty="0" err="1"/>
              <a:t>add_song</a:t>
            </a:r>
            <a:r>
              <a:rPr lang="en-US" dirty="0"/>
              <a:t> method is O(1), as it involves a constant number of operations, regardless of the size of the linked list.</a:t>
            </a:r>
          </a:p>
          <a:p>
            <a:pPr marL="285750" lvl="0" indent="-285750" algn="l" rtl="0">
              <a:spcBef>
                <a:spcPts val="0"/>
              </a:spcBef>
              <a:spcAft>
                <a:spcPts val="1200"/>
              </a:spcAft>
              <a:buFontTx/>
              <a:buChar char="-"/>
            </a:pP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 – insert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6862B12D-4E28-4CEA-E288-8A2C273D2BBF}"/>
              </a:ext>
            </a:extLst>
          </p:cNvPr>
          <p:cNvPicPr>
            <a:picLocks noChangeAspect="1"/>
          </p:cNvPicPr>
          <p:nvPr/>
        </p:nvPicPr>
        <p:blipFill>
          <a:blip r:embed="rId3"/>
          <a:stretch>
            <a:fillRect/>
          </a:stretch>
        </p:blipFill>
        <p:spPr>
          <a:xfrm>
            <a:off x="1942507" y="1017600"/>
            <a:ext cx="4045827" cy="1609193"/>
          </a:xfrm>
          <a:prstGeom prst="rect">
            <a:avLst/>
          </a:prstGeom>
        </p:spPr>
      </p:pic>
    </p:spTree>
    <p:extLst>
      <p:ext uri="{BB962C8B-B14F-4D97-AF65-F5344CB8AC3E}">
        <p14:creationId xmlns:p14="http://schemas.microsoft.com/office/powerpoint/2010/main" val="319529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 – remove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B8FDA602-55F3-F968-DF49-CFDA16D4CC45}"/>
              </a:ext>
            </a:extLst>
          </p:cNvPr>
          <p:cNvPicPr>
            <a:picLocks noChangeAspect="1"/>
          </p:cNvPicPr>
          <p:nvPr/>
        </p:nvPicPr>
        <p:blipFill>
          <a:blip r:embed="rId3"/>
          <a:stretch>
            <a:fillRect/>
          </a:stretch>
        </p:blipFill>
        <p:spPr>
          <a:xfrm>
            <a:off x="1265055" y="985096"/>
            <a:ext cx="3696558" cy="3205150"/>
          </a:xfrm>
          <a:prstGeom prst="rect">
            <a:avLst/>
          </a:prstGeom>
        </p:spPr>
      </p:pic>
      <p:pic>
        <p:nvPicPr>
          <p:cNvPr id="8" name="Picture 7">
            <a:extLst>
              <a:ext uri="{FF2B5EF4-FFF2-40B4-BE49-F238E27FC236}">
                <a16:creationId xmlns:a16="http://schemas.microsoft.com/office/drawing/2014/main" id="{4A9DF7B9-C6C2-AB4F-67B3-0491355C413D}"/>
              </a:ext>
            </a:extLst>
          </p:cNvPr>
          <p:cNvPicPr>
            <a:picLocks noChangeAspect="1"/>
          </p:cNvPicPr>
          <p:nvPr/>
        </p:nvPicPr>
        <p:blipFill>
          <a:blip r:embed="rId4"/>
          <a:stretch>
            <a:fillRect/>
          </a:stretch>
        </p:blipFill>
        <p:spPr>
          <a:xfrm>
            <a:off x="4961613" y="985096"/>
            <a:ext cx="3696558" cy="2369065"/>
          </a:xfrm>
          <a:prstGeom prst="rect">
            <a:avLst/>
          </a:prstGeom>
        </p:spPr>
      </p:pic>
    </p:spTree>
    <p:extLst>
      <p:ext uri="{BB962C8B-B14F-4D97-AF65-F5344CB8AC3E}">
        <p14:creationId xmlns:p14="http://schemas.microsoft.com/office/powerpoint/2010/main" val="979788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59150" y="1230052"/>
            <a:ext cx="6425699"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The </a:t>
            </a:r>
            <a:r>
              <a:rPr lang="en-US" dirty="0" err="1"/>
              <a:t>remove_song</a:t>
            </a:r>
            <a:r>
              <a:rPr lang="en-US" dirty="0"/>
              <a:t> method in the </a:t>
            </a:r>
            <a:r>
              <a:rPr lang="en-US" dirty="0" err="1"/>
              <a:t>DoublyLinkedList</a:t>
            </a:r>
            <a:r>
              <a:rPr lang="en-US" dirty="0"/>
              <a:t> class is responsible for removing a specific song from the library or the playlist.</a:t>
            </a:r>
          </a:p>
          <a:p>
            <a:pPr marL="285750" lvl="0" indent="-285750" algn="l" rtl="0">
              <a:spcBef>
                <a:spcPts val="0"/>
              </a:spcBef>
              <a:spcAft>
                <a:spcPts val="1200"/>
              </a:spcAft>
              <a:buFontTx/>
              <a:buChar char="-"/>
            </a:pPr>
            <a:r>
              <a:rPr lang="en-US" dirty="0"/>
              <a:t>The method efficiently handles the case where the current song is being removed, with a time complexity of O(1) for that scenario. However, the linear search through the doubly-linked list for non-current songs contributes to </a:t>
            </a:r>
            <a:r>
              <a:rPr lang="en-US" dirty="0" err="1"/>
              <a:t>theoverall</a:t>
            </a:r>
            <a:r>
              <a:rPr lang="en-US" dirty="0"/>
              <a:t> O(n) time complexity of the method.</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 – remove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512222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2775581"/>
            <a:ext cx="7313182"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The </a:t>
            </a:r>
            <a:r>
              <a:rPr lang="en-US" dirty="0" err="1"/>
              <a:t>play_next</a:t>
            </a:r>
            <a:r>
              <a:rPr lang="en-US" dirty="0"/>
              <a:t> and </a:t>
            </a:r>
            <a:r>
              <a:rPr lang="en-US" dirty="0" err="1"/>
              <a:t>play_previous</a:t>
            </a:r>
            <a:r>
              <a:rPr lang="en-US" dirty="0"/>
              <a:t> methods in the </a:t>
            </a:r>
            <a:r>
              <a:rPr lang="en-US" dirty="0" err="1"/>
              <a:t>DoublyLinkedList</a:t>
            </a:r>
            <a:r>
              <a:rPr lang="en-US" dirty="0"/>
              <a:t> class are responsible for moving the </a:t>
            </a:r>
            <a:r>
              <a:rPr lang="en-US" dirty="0" err="1"/>
              <a:t>self.current</a:t>
            </a:r>
            <a:r>
              <a:rPr lang="en-US" dirty="0"/>
              <a:t> pointer to the next or previous song in the playlist, and returning the corresponding song object.</a:t>
            </a:r>
          </a:p>
          <a:p>
            <a:pPr marL="285750" lvl="0" indent="-285750" algn="l" rtl="0">
              <a:spcBef>
                <a:spcPts val="0"/>
              </a:spcBef>
              <a:spcAft>
                <a:spcPts val="1200"/>
              </a:spcAft>
              <a:buFontTx/>
              <a:buChar char="-"/>
            </a:pPr>
            <a:r>
              <a:rPr lang="en-US" dirty="0"/>
              <a:t>The overall time complexity of both the </a:t>
            </a:r>
            <a:r>
              <a:rPr lang="en-US" dirty="0" err="1"/>
              <a:t>play_next</a:t>
            </a:r>
            <a:r>
              <a:rPr lang="en-US" dirty="0"/>
              <a:t> and </a:t>
            </a:r>
            <a:r>
              <a:rPr lang="en-US" dirty="0" err="1"/>
              <a:t>play_previous</a:t>
            </a:r>
            <a:r>
              <a:rPr lang="en-US" dirty="0"/>
              <a:t> methods is O(1), as they involve a constant number of operations. This is because the methods perform a constant number of pointer updates and do not need to traverse the entire list.</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Play next and previous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C6AB32B6-138E-6E41-A88B-478FB53AC0D2}"/>
              </a:ext>
            </a:extLst>
          </p:cNvPr>
          <p:cNvPicPr>
            <a:picLocks noChangeAspect="1"/>
          </p:cNvPicPr>
          <p:nvPr/>
        </p:nvPicPr>
        <p:blipFill rotWithShape="1">
          <a:blip r:embed="rId3"/>
          <a:srcRect t="1130" b="1"/>
          <a:stretch/>
        </p:blipFill>
        <p:spPr>
          <a:xfrm>
            <a:off x="1967616" y="978763"/>
            <a:ext cx="3138800" cy="1733523"/>
          </a:xfrm>
          <a:prstGeom prst="rect">
            <a:avLst/>
          </a:prstGeom>
        </p:spPr>
      </p:pic>
    </p:spTree>
    <p:extLst>
      <p:ext uri="{BB962C8B-B14F-4D97-AF65-F5344CB8AC3E}">
        <p14:creationId xmlns:p14="http://schemas.microsoft.com/office/powerpoint/2010/main" val="181796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Contents of this template</a:t>
            </a:r>
            <a:endParaRPr dirty="0"/>
          </a:p>
        </p:txBody>
      </p:sp>
      <p:graphicFrame>
        <p:nvGraphicFramePr>
          <p:cNvPr id="251" name="Google Shape;251;p29"/>
          <p:cNvGraphicFramePr/>
          <p:nvPr>
            <p:extLst>
              <p:ext uri="{D42A27DB-BD31-4B8C-83A1-F6EECF244321}">
                <p14:modId xmlns:p14="http://schemas.microsoft.com/office/powerpoint/2010/main" val="868787644"/>
              </p:ext>
            </p:extLst>
          </p:nvPr>
        </p:nvGraphicFramePr>
        <p:xfrm>
          <a:off x="1379975" y="1843425"/>
          <a:ext cx="7044000" cy="2103000"/>
        </p:xfrm>
        <a:graphic>
          <a:graphicData uri="http://schemas.openxmlformats.org/drawingml/2006/table">
            <a:tbl>
              <a:tblPr>
                <a:noFill/>
                <a:tableStyleId>{45A363A4-001E-489C-927C-B7393E89E16D}</a:tableStyleId>
              </a:tblPr>
              <a:tblGrid>
                <a:gridCol w="2089575">
                  <a:extLst>
                    <a:ext uri="{9D8B030D-6E8A-4147-A177-3AD203B41FA5}">
                      <a16:colId xmlns:a16="http://schemas.microsoft.com/office/drawing/2014/main" val="20000"/>
                    </a:ext>
                  </a:extLst>
                </a:gridCol>
                <a:gridCol w="49544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Ovewview</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Introduction about the project</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User Interface</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50" dirty="0">
                          <a:solidFill>
                            <a:schemeClr val="dk1"/>
                          </a:solidFill>
                          <a:latin typeface="Metrophobic"/>
                          <a:ea typeface="Metrophobic"/>
                          <a:cs typeface="Metrophobic"/>
                          <a:sym typeface="Metrophobic"/>
                        </a:rPr>
                        <a:t>What is it look likes? How to use the application ?</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Hashtable</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Why hashtable ? How it work ?</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Doubly Linked List</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What’s the purpose ? Functions ?</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Design Pattern</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950" dirty="0">
                          <a:solidFill>
                            <a:schemeClr val="dk1"/>
                          </a:solidFill>
                          <a:latin typeface="Metrophobic"/>
                          <a:ea typeface="Metrophobic"/>
                          <a:cs typeface="Metrophobic"/>
                          <a:sym typeface="Metrophobic"/>
                        </a:rPr>
                        <a:t>Singleton pattern</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Conclusion</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Summarize whole the project</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55" name="Google Shape;255;p29"/>
          <p:cNvGrpSpPr/>
          <p:nvPr/>
        </p:nvGrpSpPr>
        <p:grpSpPr>
          <a:xfrm>
            <a:off x="723837" y="552000"/>
            <a:ext cx="1218671" cy="1640915"/>
            <a:chOff x="723837" y="552000"/>
            <a:chExt cx="1218671" cy="1640915"/>
          </a:xfrm>
        </p:grpSpPr>
        <p:sp>
          <p:nvSpPr>
            <p:cNvPr id="256" name="Google Shape;256;p29"/>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61" name="Google Shape;261;p29"/>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263" name="Google Shape;263;p29"/>
            <p:cNvGrpSpPr/>
            <p:nvPr/>
          </p:nvGrpSpPr>
          <p:grpSpPr>
            <a:xfrm>
              <a:off x="729630" y="1968358"/>
              <a:ext cx="255615" cy="224557"/>
              <a:chOff x="6184139" y="1980808"/>
              <a:chExt cx="451696" cy="396814"/>
            </a:xfrm>
          </p:grpSpPr>
          <p:sp>
            <p:nvSpPr>
              <p:cNvPr id="264" name="Google Shape;264;p29"/>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29"/>
            <p:cNvGrpSpPr/>
            <p:nvPr/>
          </p:nvGrpSpPr>
          <p:grpSpPr>
            <a:xfrm>
              <a:off x="729630" y="975085"/>
              <a:ext cx="255615" cy="254967"/>
              <a:chOff x="6184139" y="1220827"/>
              <a:chExt cx="451696" cy="450552"/>
            </a:xfrm>
          </p:grpSpPr>
          <p:sp>
            <p:nvSpPr>
              <p:cNvPr id="267" name="Google Shape;267;p29"/>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29"/>
            <p:cNvGrpSpPr/>
            <p:nvPr/>
          </p:nvGrpSpPr>
          <p:grpSpPr>
            <a:xfrm>
              <a:off x="723837" y="1482615"/>
              <a:ext cx="267223" cy="233165"/>
              <a:chOff x="6908262" y="1240186"/>
              <a:chExt cx="472209" cy="412024"/>
            </a:xfrm>
          </p:grpSpPr>
          <p:sp>
            <p:nvSpPr>
              <p:cNvPr id="271" name="Google Shape;271;p29"/>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9" name="Google Shape;279;p29"/>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280" name="Google Shape;280;p29"/>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04</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Design Pattern</a:t>
            </a:r>
            <a:endParaRPr dirty="0"/>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3026582" cy="45719"/>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5614709" y="2989217"/>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288501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2775581"/>
            <a:ext cx="7313182"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In the __new__ method, the Singleton Pattern is implemented by checking if an instance of the class already exists (</a:t>
            </a:r>
            <a:r>
              <a:rPr lang="en-US" dirty="0" err="1"/>
              <a:t>cls</a:t>
            </a:r>
            <a:r>
              <a:rPr lang="en-US" dirty="0"/>
              <a:t>._instance). If an instance exists, the existing instance is returned. If no instance exists, a new instance is created using the super().__new__(</a:t>
            </a:r>
            <a:r>
              <a:rPr lang="en-US" dirty="0" err="1"/>
              <a:t>cls</a:t>
            </a:r>
            <a:r>
              <a:rPr lang="en-US" dirty="0"/>
              <a:t>) method.</a:t>
            </a:r>
          </a:p>
          <a:p>
            <a:pPr marL="285750" lvl="0" indent="-285750" algn="l" rtl="0">
              <a:spcBef>
                <a:spcPts val="0"/>
              </a:spcBef>
              <a:spcAft>
                <a:spcPts val="1200"/>
              </a:spcAft>
              <a:buFontTx/>
              <a:buChar char="-"/>
            </a:pPr>
            <a:r>
              <a:rPr lang="en-US" dirty="0"/>
              <a:t>We can ensure that only one instance of the music player application is created, which helps maintain consistency and prevents multiple instances from being created.</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Design Pattern - Singleton</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7DB0BEC6-7931-7FFB-647C-18CC32141253}"/>
              </a:ext>
            </a:extLst>
          </p:cNvPr>
          <p:cNvPicPr>
            <a:picLocks noChangeAspect="1"/>
          </p:cNvPicPr>
          <p:nvPr/>
        </p:nvPicPr>
        <p:blipFill>
          <a:blip r:embed="rId3"/>
          <a:stretch>
            <a:fillRect/>
          </a:stretch>
        </p:blipFill>
        <p:spPr>
          <a:xfrm>
            <a:off x="2033502" y="1017600"/>
            <a:ext cx="4055558" cy="1532809"/>
          </a:xfrm>
          <a:prstGeom prst="rect">
            <a:avLst/>
          </a:prstGeom>
        </p:spPr>
      </p:pic>
    </p:spTree>
    <p:extLst>
      <p:ext uri="{BB962C8B-B14F-4D97-AF65-F5344CB8AC3E}">
        <p14:creationId xmlns:p14="http://schemas.microsoft.com/office/powerpoint/2010/main" val="3788889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Conclusion</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6" name="Picture 5" descr="A screenshot of a music player&#10;&#10;Description automatically generated">
            <a:extLst>
              <a:ext uri="{FF2B5EF4-FFF2-40B4-BE49-F238E27FC236}">
                <a16:creationId xmlns:a16="http://schemas.microsoft.com/office/drawing/2014/main" id="{EF7968A2-058C-A1A7-934E-65DA93BE8677}"/>
              </a:ext>
            </a:extLst>
          </p:cNvPr>
          <p:cNvPicPr>
            <a:picLocks noChangeAspect="1"/>
          </p:cNvPicPr>
          <p:nvPr/>
        </p:nvPicPr>
        <p:blipFill>
          <a:blip r:embed="rId3"/>
          <a:stretch>
            <a:fillRect/>
          </a:stretch>
        </p:blipFill>
        <p:spPr>
          <a:xfrm>
            <a:off x="307239" y="487929"/>
            <a:ext cx="8185536" cy="4604364"/>
          </a:xfrm>
          <a:prstGeom prst="rect">
            <a:avLst/>
          </a:prstGeom>
        </p:spPr>
      </p:pic>
    </p:spTree>
    <p:extLst>
      <p:ext uri="{BB962C8B-B14F-4D97-AF65-F5344CB8AC3E}">
        <p14:creationId xmlns:p14="http://schemas.microsoft.com/office/powerpoint/2010/main" val="2498379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51"/>
          <p:cNvSpPr txBox="1">
            <a:spLocks noGrp="1"/>
          </p:cNvSpPr>
          <p:nvPr>
            <p:ph type="ctrTitle"/>
          </p:nvPr>
        </p:nvSpPr>
        <p:spPr>
          <a:xfrm>
            <a:off x="2624250" y="1070938"/>
            <a:ext cx="4262100" cy="8220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Thanks!</a:t>
            </a:r>
            <a:endParaRPr/>
          </a:p>
        </p:txBody>
      </p:sp>
      <p:sp>
        <p:nvSpPr>
          <p:cNvPr id="1775" name="Google Shape;1775;p51"/>
          <p:cNvSpPr txBox="1">
            <a:spLocks noGrp="1"/>
          </p:cNvSpPr>
          <p:nvPr>
            <p:ph type="subTitle" idx="1"/>
          </p:nvPr>
        </p:nvSpPr>
        <p:spPr>
          <a:xfrm>
            <a:off x="2624250" y="2396100"/>
            <a:ext cx="4262100" cy="75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Nguyen Hong Son</a:t>
            </a:r>
          </a:p>
          <a:p>
            <a:pPr marL="0" lvl="0" indent="0" algn="l" rtl="0">
              <a:spcBef>
                <a:spcPts val="0"/>
              </a:spcBef>
              <a:spcAft>
                <a:spcPts val="0"/>
              </a:spcAft>
              <a:buNone/>
            </a:pPr>
            <a:r>
              <a:rPr lang="en-US" dirty="0"/>
              <a:t>ITDSIU21117</a:t>
            </a:r>
            <a:endParaRPr dirty="0"/>
          </a:p>
        </p:txBody>
      </p:sp>
      <p:sp>
        <p:nvSpPr>
          <p:cNvPr id="1776" name="Google Shape;1776;p51"/>
          <p:cNvSpPr txBox="1">
            <a:spLocks noGrp="1"/>
          </p:cNvSpPr>
          <p:nvPr>
            <p:ph type="subTitle" idx="2"/>
          </p:nvPr>
        </p:nvSpPr>
        <p:spPr>
          <a:xfrm>
            <a:off x="2624250" y="1993467"/>
            <a:ext cx="4262100" cy="359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Do you have any questions?</a:t>
            </a:r>
            <a:endParaRPr/>
          </a:p>
        </p:txBody>
      </p:sp>
      <p:grpSp>
        <p:nvGrpSpPr>
          <p:cNvPr id="1777" name="Google Shape;1777;p51"/>
          <p:cNvGrpSpPr/>
          <p:nvPr/>
        </p:nvGrpSpPr>
        <p:grpSpPr>
          <a:xfrm>
            <a:off x="723837" y="552000"/>
            <a:ext cx="1244188" cy="1640915"/>
            <a:chOff x="723837" y="552000"/>
            <a:chExt cx="1244188" cy="1640915"/>
          </a:xfrm>
        </p:grpSpPr>
        <p:sp>
          <p:nvSpPr>
            <p:cNvPr id="1778" name="Google Shape;1778;p5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1" name="Google Shape;1781;p51"/>
            <p:cNvGrpSpPr/>
            <p:nvPr/>
          </p:nvGrpSpPr>
          <p:grpSpPr>
            <a:xfrm>
              <a:off x="729630" y="1968358"/>
              <a:ext cx="255615" cy="224557"/>
              <a:chOff x="6184139" y="1980808"/>
              <a:chExt cx="451696" cy="396814"/>
            </a:xfrm>
          </p:grpSpPr>
          <p:sp>
            <p:nvSpPr>
              <p:cNvPr id="1782" name="Google Shape;1782;p5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1"/>
            <p:cNvGrpSpPr/>
            <p:nvPr/>
          </p:nvGrpSpPr>
          <p:grpSpPr>
            <a:xfrm>
              <a:off x="729630" y="975085"/>
              <a:ext cx="255615" cy="254967"/>
              <a:chOff x="6184139" y="1220827"/>
              <a:chExt cx="451696" cy="450552"/>
            </a:xfrm>
          </p:grpSpPr>
          <p:sp>
            <p:nvSpPr>
              <p:cNvPr id="1785" name="Google Shape;1785;p5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51"/>
            <p:cNvGrpSpPr/>
            <p:nvPr/>
          </p:nvGrpSpPr>
          <p:grpSpPr>
            <a:xfrm>
              <a:off x="723837" y="1482615"/>
              <a:ext cx="267223" cy="233165"/>
              <a:chOff x="6908262" y="1240186"/>
              <a:chExt cx="472209" cy="412024"/>
            </a:xfrm>
          </p:grpSpPr>
          <p:sp>
            <p:nvSpPr>
              <p:cNvPr id="1789" name="Google Shape;1789;p5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7" name="Google Shape;1797;p5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798" name="Google Shape;1798;p5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799" name="Google Shape;1799;p5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800" name="Google Shape;1800;p5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801" name="Google Shape;1801;p5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802" name="Google Shape;1802;p51"/>
          <p:cNvGrpSpPr/>
          <p:nvPr/>
        </p:nvGrpSpPr>
        <p:grpSpPr>
          <a:xfrm>
            <a:off x="2465285" y="552003"/>
            <a:ext cx="599322" cy="250348"/>
            <a:chOff x="2465285" y="552003"/>
            <a:chExt cx="599322" cy="250348"/>
          </a:xfrm>
        </p:grpSpPr>
        <p:sp>
          <p:nvSpPr>
            <p:cNvPr id="1803" name="Google Shape;1803;p5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805" name="Google Shape;1805;p5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807" name="Google Shape;1807;p5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808" name="Google Shape;1808;p51"/>
          <p:cNvSpPr txBox="1"/>
          <p:nvPr/>
        </p:nvSpPr>
        <p:spPr>
          <a:xfrm>
            <a:off x="2624250" y="4241026"/>
            <a:ext cx="3000000" cy="2148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b="1">
                <a:solidFill>
                  <a:schemeClr val="dk1"/>
                </a:solidFill>
                <a:latin typeface="Metrophobic"/>
                <a:ea typeface="Metrophobic"/>
                <a:cs typeface="Metrophobic"/>
                <a:sym typeface="Metrophobic"/>
              </a:rPr>
              <a:t>Please keep this slide for attribution</a:t>
            </a:r>
            <a:endParaRPr sz="1000" b="1">
              <a:solidFill>
                <a:schemeClr val="dk1"/>
              </a:solidFill>
              <a:latin typeface="Metrophobic"/>
              <a:ea typeface="Metrophobic"/>
              <a:cs typeface="Metrophobic"/>
              <a:sym typeface="Metrophobic"/>
            </a:endParaRPr>
          </a:p>
        </p:txBody>
      </p:sp>
      <p:sp>
        <p:nvSpPr>
          <p:cNvPr id="1809" name="Google Shape;1809;p51"/>
          <p:cNvSpPr/>
          <p:nvPr/>
        </p:nvSpPr>
        <p:spPr>
          <a:xfrm>
            <a:off x="2714680" y="336883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810" name="Google Shape;1810;p51"/>
          <p:cNvGrpSpPr/>
          <p:nvPr/>
        </p:nvGrpSpPr>
        <p:grpSpPr>
          <a:xfrm>
            <a:off x="3164152" y="3369027"/>
            <a:ext cx="346056" cy="345674"/>
            <a:chOff x="3303268" y="3817349"/>
            <a:chExt cx="346056" cy="345674"/>
          </a:xfrm>
        </p:grpSpPr>
        <p:sp>
          <p:nvSpPr>
            <p:cNvPr id="1811" name="Google Shape;1811;p5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2" name="Google Shape;1812;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3" name="Google Shape;1813;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4" name="Google Shape;1814;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15" name="Google Shape;1815;p51"/>
          <p:cNvGrpSpPr/>
          <p:nvPr/>
        </p:nvGrpSpPr>
        <p:grpSpPr>
          <a:xfrm>
            <a:off x="3613241" y="3369027"/>
            <a:ext cx="346056" cy="345674"/>
            <a:chOff x="3752358" y="3817349"/>
            <a:chExt cx="346056" cy="345674"/>
          </a:xfrm>
        </p:grpSpPr>
        <p:sp>
          <p:nvSpPr>
            <p:cNvPr id="1816" name="Google Shape;1816;p5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7" name="Google Shape;1817;p5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8" name="Google Shape;1818;p5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9" name="Google Shape;1819;p5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20" name="Google Shape;1820;p51"/>
          <p:cNvGrpSpPr/>
          <p:nvPr/>
        </p:nvGrpSpPr>
        <p:grpSpPr>
          <a:xfrm>
            <a:off x="4062331" y="3369027"/>
            <a:ext cx="346024" cy="345674"/>
            <a:chOff x="4201447" y="3817349"/>
            <a:chExt cx="346024" cy="345674"/>
          </a:xfrm>
        </p:grpSpPr>
        <p:sp>
          <p:nvSpPr>
            <p:cNvPr id="1821" name="Google Shape;1821;p5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22" name="Google Shape;1822;p5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23" name="Google Shape;1823;p51"/>
          <p:cNvGrpSpPr/>
          <p:nvPr/>
        </p:nvGrpSpPr>
        <p:grpSpPr>
          <a:xfrm>
            <a:off x="4511364" y="3369027"/>
            <a:ext cx="346056" cy="345674"/>
            <a:chOff x="2238181" y="4120624"/>
            <a:chExt cx="346056" cy="345674"/>
          </a:xfrm>
        </p:grpSpPr>
        <p:grpSp>
          <p:nvGrpSpPr>
            <p:cNvPr id="1824" name="Google Shape;1824;p51"/>
            <p:cNvGrpSpPr/>
            <p:nvPr/>
          </p:nvGrpSpPr>
          <p:grpSpPr>
            <a:xfrm>
              <a:off x="2309155" y="4177413"/>
              <a:ext cx="203862" cy="231903"/>
              <a:chOff x="1512725" y="258500"/>
              <a:chExt cx="4570900" cy="5199625"/>
            </a:xfrm>
          </p:grpSpPr>
          <p:sp>
            <p:nvSpPr>
              <p:cNvPr id="1825" name="Google Shape;1825;p51"/>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26" name="Google Shape;1826;p51"/>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27" name="Google Shape;1827;p51"/>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28" name="Google Shape;1828;p51"/>
          <p:cNvSpPr/>
          <p:nvPr/>
        </p:nvSpPr>
        <p:spPr>
          <a:xfrm>
            <a:off x="5076300" y="3528625"/>
            <a:ext cx="1905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1"/>
          <p:cNvSpPr/>
          <p:nvPr/>
        </p:nvSpPr>
        <p:spPr>
          <a:xfrm>
            <a:off x="5076299" y="3528666"/>
            <a:ext cx="1708413" cy="45719"/>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51"/>
          <p:cNvGrpSpPr/>
          <p:nvPr/>
        </p:nvGrpSpPr>
        <p:grpSpPr>
          <a:xfrm>
            <a:off x="6784712" y="3466266"/>
            <a:ext cx="146045" cy="146102"/>
            <a:chOff x="5621557" y="3469093"/>
            <a:chExt cx="146045" cy="146102"/>
          </a:xfrm>
        </p:grpSpPr>
        <p:sp>
          <p:nvSpPr>
            <p:cNvPr id="1831" name="Google Shape;1831;p51"/>
            <p:cNvSpPr/>
            <p:nvPr/>
          </p:nvSpPr>
          <p:spPr>
            <a:xfrm>
              <a:off x="5621557" y="3469093"/>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1"/>
            <p:cNvSpPr/>
            <p:nvPr/>
          </p:nvSpPr>
          <p:spPr>
            <a:xfrm>
              <a:off x="5665965" y="3513558"/>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034168E-1D7F-7ED0-AF27-9BD1FC575A27}"/>
              </a:ext>
            </a:extLst>
          </p:cNvPr>
          <p:cNvPicPr>
            <a:picLocks noChangeAspect="1"/>
          </p:cNvPicPr>
          <p:nvPr/>
        </p:nvPicPr>
        <p:blipFill>
          <a:blip r:embed="rId3"/>
          <a:stretch>
            <a:fillRect/>
          </a:stretch>
        </p:blipFill>
        <p:spPr>
          <a:xfrm>
            <a:off x="2593101" y="3815233"/>
            <a:ext cx="4262100" cy="756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54"/>
          <p:cNvSpPr txBox="1">
            <a:spLocks noGrp="1"/>
          </p:cNvSpPr>
          <p:nvPr>
            <p:ph type="body" idx="1"/>
          </p:nvPr>
        </p:nvSpPr>
        <p:spPr>
          <a:xfrm>
            <a:off x="1650550" y="1152475"/>
            <a:ext cx="6773400" cy="3416400"/>
          </a:xfrm>
          <a:prstGeom prst="rect">
            <a:avLst/>
          </a:prstGeom>
        </p:spPr>
        <p:txBody>
          <a:bodyPr spcFirstLastPara="1" wrap="square" lIns="91425" tIns="0" rIns="91425" bIns="0" anchor="t" anchorCtr="0">
            <a:noAutofit/>
          </a:bodyPr>
          <a:lstStyle/>
          <a:p>
            <a:pPr marL="228600" lvl="0" indent="-228600" algn="l" rtl="0">
              <a:lnSpc>
                <a:spcPct val="200000"/>
              </a:lnSpc>
              <a:spcBef>
                <a:spcPts val="0"/>
              </a:spcBef>
              <a:spcAft>
                <a:spcPts val="0"/>
              </a:spcAft>
              <a:buFont typeface="+mj-lt"/>
              <a:buAutoNum type="arabicPeriod"/>
            </a:pPr>
            <a:r>
              <a:rPr lang="en-US" sz="1200" dirty="0" err="1"/>
              <a:t>Slidesgo</a:t>
            </a:r>
            <a:r>
              <a:rPr lang="en-US" sz="1200" dirty="0"/>
              <a:t>. (n.d.). Music Subject for High School: Sharing Our Music Playlists. Retrieved June 22, 2024, from https://slidesgo.com/theme/music-subject-for-high-school-sharing-our-music-playlists#search-music&amp;position-14&amp;results-415&amp;rs=search</a:t>
            </a:r>
          </a:p>
          <a:p>
            <a:pPr marL="228600" lvl="0" indent="-228600" algn="l" rtl="0">
              <a:lnSpc>
                <a:spcPct val="200000"/>
              </a:lnSpc>
              <a:spcBef>
                <a:spcPts val="0"/>
              </a:spcBef>
              <a:spcAft>
                <a:spcPts val="0"/>
              </a:spcAft>
              <a:buFont typeface="+mj-lt"/>
              <a:buAutoNum type="arabicPeriod"/>
            </a:pPr>
            <a:r>
              <a:rPr lang="en-US" sz="1200" dirty="0"/>
              <a:t>Canva. (n.d.). Canva. Retrieved June 22, 2024, from https://www.canva.com/</a:t>
            </a:r>
          </a:p>
          <a:p>
            <a:pPr marL="228600" lvl="0" indent="-228600" algn="l" rtl="0">
              <a:lnSpc>
                <a:spcPct val="200000"/>
              </a:lnSpc>
              <a:spcBef>
                <a:spcPts val="0"/>
              </a:spcBef>
              <a:spcAft>
                <a:spcPts val="0"/>
              </a:spcAft>
              <a:buFont typeface="+mj-lt"/>
              <a:buAutoNum type="arabicPeriod"/>
            </a:pPr>
            <a:r>
              <a:rPr lang="en-US" sz="1200" dirty="0" err="1"/>
              <a:t>Ezgif</a:t>
            </a:r>
            <a:r>
              <a:rPr lang="en-US" sz="1200" dirty="0"/>
              <a:t>. (n.d.). </a:t>
            </a:r>
            <a:r>
              <a:rPr lang="en-US" sz="1200" dirty="0" err="1"/>
              <a:t>Ezgif</a:t>
            </a:r>
            <a:r>
              <a:rPr lang="en-US" sz="1200" dirty="0"/>
              <a:t> - Speed. Retrieved June 22, 2024, from </a:t>
            </a:r>
            <a:r>
              <a:rPr lang="en-US" sz="1200" dirty="0">
                <a:hlinkClick r:id="rId3"/>
              </a:rPr>
              <a:t>https://ezgif.com/speed</a:t>
            </a:r>
            <a:endParaRPr lang="en-US" sz="1200" dirty="0"/>
          </a:p>
          <a:p>
            <a:pPr marL="228600" lvl="0" indent="-228600" algn="l" rtl="0">
              <a:lnSpc>
                <a:spcPct val="200000"/>
              </a:lnSpc>
              <a:spcBef>
                <a:spcPts val="0"/>
              </a:spcBef>
              <a:spcAft>
                <a:spcPts val="0"/>
              </a:spcAft>
              <a:buFont typeface="+mj-lt"/>
              <a:buAutoNum type="arabicPeriod"/>
            </a:pPr>
            <a:r>
              <a:rPr lang="en-US" sz="1200" dirty="0" err="1"/>
              <a:t>Psikka</a:t>
            </a:r>
            <a:r>
              <a:rPr lang="en-US" sz="1200" dirty="0"/>
              <a:t>. (n.d.). GitHub - </a:t>
            </a:r>
            <a:r>
              <a:rPr lang="en-US" sz="1200" dirty="0" err="1"/>
              <a:t>psikka</a:t>
            </a:r>
            <a:r>
              <a:rPr lang="en-US" sz="1200" dirty="0"/>
              <a:t>/projects-</a:t>
            </a:r>
            <a:r>
              <a:rPr lang="en-US" sz="1200" dirty="0" err="1"/>
              <a:t>yt</a:t>
            </a:r>
            <a:r>
              <a:rPr lang="en-US" sz="1200" dirty="0"/>
              <a:t>: </a:t>
            </a:r>
            <a:r>
              <a:rPr lang="en-US" sz="1200" dirty="0" err="1"/>
              <a:t>MusicPlayer</a:t>
            </a:r>
            <a:r>
              <a:rPr lang="en-US" sz="1200" dirty="0"/>
              <a:t>. GitHub. Retrieved June 22, 2024, from https://github.com/achudnova/projects-yt/tree/main/MusicPlayer</a:t>
            </a:r>
          </a:p>
          <a:p>
            <a:pPr marL="228600" lvl="0" indent="-228600" algn="l" rtl="0">
              <a:lnSpc>
                <a:spcPct val="200000"/>
              </a:lnSpc>
              <a:spcBef>
                <a:spcPts val="0"/>
              </a:spcBef>
              <a:spcAft>
                <a:spcPts val="0"/>
              </a:spcAft>
              <a:buFont typeface="+mj-lt"/>
              <a:buAutoNum type="arabicPeriod"/>
            </a:pPr>
            <a:r>
              <a:rPr lang="en-US" sz="1200" dirty="0" err="1"/>
              <a:t>Psikka</a:t>
            </a:r>
            <a:r>
              <a:rPr lang="en-US" sz="1200" dirty="0"/>
              <a:t>. (n.d.). YouTube - </a:t>
            </a:r>
            <a:r>
              <a:rPr lang="en-US" sz="1200" dirty="0" err="1"/>
              <a:t>Psikka</a:t>
            </a:r>
            <a:r>
              <a:rPr lang="en-US" sz="1200" dirty="0"/>
              <a:t>: ChatGPT Implementation. Retrieved June 22, 2024, from https://www.youtube.com/watch?v=RqNgCgu5Vw8</a:t>
            </a:r>
          </a:p>
          <a:p>
            <a:pPr marL="228600" lvl="0" indent="-228600" algn="l" rtl="0">
              <a:lnSpc>
                <a:spcPct val="150000"/>
              </a:lnSpc>
              <a:spcBef>
                <a:spcPts val="0"/>
              </a:spcBef>
              <a:spcAft>
                <a:spcPts val="0"/>
              </a:spcAft>
              <a:buFont typeface="+mj-lt"/>
              <a:buAutoNum type="arabicPeriod"/>
            </a:pPr>
            <a:endParaRPr lang="en-US" sz="1200" dirty="0"/>
          </a:p>
        </p:txBody>
      </p:sp>
      <p:sp>
        <p:nvSpPr>
          <p:cNvPr id="2740" name="Google Shape;2740;p5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Resources</a:t>
            </a:r>
            <a:endParaRPr dirty="0"/>
          </a:p>
        </p:txBody>
      </p:sp>
      <p:grpSp>
        <p:nvGrpSpPr>
          <p:cNvPr id="2741" name="Google Shape;2741;p54"/>
          <p:cNvGrpSpPr/>
          <p:nvPr/>
        </p:nvGrpSpPr>
        <p:grpSpPr>
          <a:xfrm>
            <a:off x="723837" y="552000"/>
            <a:ext cx="1218671" cy="1640915"/>
            <a:chOff x="723837" y="552000"/>
            <a:chExt cx="1218671" cy="1640915"/>
          </a:xfrm>
        </p:grpSpPr>
        <p:sp>
          <p:nvSpPr>
            <p:cNvPr id="2742" name="Google Shape;2742;p5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747" name="Google Shape;2747;p5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2749" name="Google Shape;2749;p54"/>
            <p:cNvGrpSpPr/>
            <p:nvPr/>
          </p:nvGrpSpPr>
          <p:grpSpPr>
            <a:xfrm>
              <a:off x="729630" y="1968358"/>
              <a:ext cx="255615" cy="224557"/>
              <a:chOff x="6184139" y="1980808"/>
              <a:chExt cx="451696" cy="396814"/>
            </a:xfrm>
          </p:grpSpPr>
          <p:sp>
            <p:nvSpPr>
              <p:cNvPr id="2750" name="Google Shape;2750;p5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54"/>
            <p:cNvGrpSpPr/>
            <p:nvPr/>
          </p:nvGrpSpPr>
          <p:grpSpPr>
            <a:xfrm>
              <a:off x="729630" y="975085"/>
              <a:ext cx="255615" cy="254967"/>
              <a:chOff x="6184139" y="1220827"/>
              <a:chExt cx="451696" cy="450552"/>
            </a:xfrm>
          </p:grpSpPr>
          <p:sp>
            <p:nvSpPr>
              <p:cNvPr id="2753" name="Google Shape;2753;p5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6" name="Google Shape;2756;p54"/>
            <p:cNvGrpSpPr/>
            <p:nvPr/>
          </p:nvGrpSpPr>
          <p:grpSpPr>
            <a:xfrm>
              <a:off x="723837" y="1482615"/>
              <a:ext cx="267223" cy="233165"/>
              <a:chOff x="6908262" y="1240186"/>
              <a:chExt cx="472209" cy="412024"/>
            </a:xfrm>
          </p:grpSpPr>
          <p:sp>
            <p:nvSpPr>
              <p:cNvPr id="2757" name="Google Shape;2757;p5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5" name="Google Shape;2765;p5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2766" name="Google Shape;2766;p5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pSp>
        <p:nvGrpSpPr>
          <p:cNvPr id="2767" name="Google Shape;2767;p54"/>
          <p:cNvGrpSpPr/>
          <p:nvPr/>
        </p:nvGrpSpPr>
        <p:grpSpPr>
          <a:xfrm>
            <a:off x="7756551" y="4175532"/>
            <a:ext cx="381727" cy="373834"/>
            <a:chOff x="1871876" y="4175532"/>
            <a:chExt cx="381727" cy="373834"/>
          </a:xfrm>
        </p:grpSpPr>
        <p:sp>
          <p:nvSpPr>
            <p:cNvPr id="2768" name="Google Shape;2768;p54"/>
            <p:cNvSpPr/>
            <p:nvPr/>
          </p:nvSpPr>
          <p:spPr>
            <a:xfrm>
              <a:off x="1871876" y="4175532"/>
              <a:ext cx="381727" cy="37383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2013047" y="4305800"/>
              <a:ext cx="33164" cy="113303"/>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2075947" y="4305800"/>
              <a:ext cx="33648" cy="113303"/>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54"/>
          <p:cNvGrpSpPr/>
          <p:nvPr/>
        </p:nvGrpSpPr>
        <p:grpSpPr>
          <a:xfrm>
            <a:off x="8259059" y="4231758"/>
            <a:ext cx="261293" cy="261337"/>
            <a:chOff x="2450584" y="4231758"/>
            <a:chExt cx="261293" cy="261337"/>
          </a:xfrm>
        </p:grpSpPr>
        <p:sp>
          <p:nvSpPr>
            <p:cNvPr id="2772" name="Google Shape;2772;p54"/>
            <p:cNvSpPr/>
            <p:nvPr/>
          </p:nvSpPr>
          <p:spPr>
            <a:xfrm>
              <a:off x="2450584" y="42317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2552772" y="43345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2601656" y="43345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54"/>
          <p:cNvGrpSpPr/>
          <p:nvPr/>
        </p:nvGrpSpPr>
        <p:grpSpPr>
          <a:xfrm>
            <a:off x="7358375" y="4231758"/>
            <a:ext cx="260668" cy="261337"/>
            <a:chOff x="1397500" y="4231758"/>
            <a:chExt cx="260668" cy="261337"/>
          </a:xfrm>
        </p:grpSpPr>
        <p:sp>
          <p:nvSpPr>
            <p:cNvPr id="2776" name="Google Shape;2776;p54"/>
            <p:cNvSpPr/>
            <p:nvPr/>
          </p:nvSpPr>
          <p:spPr>
            <a:xfrm>
              <a:off x="1397500" y="42317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1507054" y="43345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1499643" y="43345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1"/>
          <p:cNvSpPr txBox="1">
            <a:spLocks noGrp="1"/>
          </p:cNvSpPr>
          <p:nvPr>
            <p:ph type="subTitle" idx="1"/>
          </p:nvPr>
        </p:nvSpPr>
        <p:spPr>
          <a:xfrm>
            <a:off x="2567450" y="3960200"/>
            <a:ext cx="4170300" cy="288900"/>
          </a:xfrm>
          <a:prstGeom prst="rect">
            <a:avLst/>
          </a:prstGeom>
        </p:spPr>
        <p:txBody>
          <a:bodyPr spcFirstLastPara="1" wrap="square" lIns="91425" tIns="0" rIns="91425" bIns="0" anchor="b" anchorCtr="0">
            <a:noAutofit/>
          </a:bodyPr>
          <a:lstStyle/>
          <a:p>
            <a:pPr marL="0" lvl="0" indent="0" algn="l" rtl="0">
              <a:spcBef>
                <a:spcPts val="0"/>
              </a:spcBef>
              <a:spcAft>
                <a:spcPts val="1200"/>
              </a:spcAft>
              <a:buNone/>
            </a:pPr>
            <a:r>
              <a:rPr lang="en-US" dirty="0"/>
              <a:t>I</a:t>
            </a:r>
            <a:r>
              <a:rPr lang="en" dirty="0"/>
              <a:t>ntroduction about the product</a:t>
            </a:r>
            <a:endParaRPr dirty="0"/>
          </a:p>
        </p:txBody>
      </p:sp>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01</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Overview</a:t>
            </a:r>
            <a:endParaRPr dirty="0"/>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206407" y="2963780"/>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Introduction</a:t>
            </a:r>
            <a:endParaRPr dirty="0"/>
          </a:p>
        </p:txBody>
      </p:sp>
      <p:sp>
        <p:nvSpPr>
          <p:cNvPr id="402" name="Google Shape;402;p32"/>
          <p:cNvSpPr txBox="1">
            <a:spLocks noGrp="1"/>
          </p:cNvSpPr>
          <p:nvPr>
            <p:ph type="body" idx="1"/>
          </p:nvPr>
        </p:nvSpPr>
        <p:spPr>
          <a:xfrm>
            <a:off x="4068900" y="1479850"/>
            <a:ext cx="4355100" cy="2550900"/>
          </a:xfrm>
          <a:prstGeom prst="rect">
            <a:avLst/>
          </a:prstGeom>
        </p:spPr>
        <p:txBody>
          <a:bodyPr spcFirstLastPara="1" wrap="square" lIns="91425" tIns="0" rIns="91425" bIns="0" anchor="t" anchorCtr="0">
            <a:noAutofit/>
          </a:bodyPr>
          <a:lstStyle/>
          <a:p>
            <a:pPr marL="285750" indent="-285750">
              <a:lnSpc>
                <a:spcPct val="150000"/>
              </a:lnSpc>
            </a:pPr>
            <a:r>
              <a:rPr lang="en-US" sz="1400" dirty="0"/>
              <a:t>The Music Player App is a desktop application developed using Python and the </a:t>
            </a:r>
            <a:r>
              <a:rPr lang="en-US" sz="1400" dirty="0" err="1"/>
              <a:t>Tkinter</a:t>
            </a:r>
            <a:r>
              <a:rPr lang="en-US" sz="1400" dirty="0"/>
              <a:t> library.</a:t>
            </a:r>
          </a:p>
          <a:p>
            <a:pPr marL="285750" indent="-285750">
              <a:lnSpc>
                <a:spcPct val="150000"/>
              </a:lnSpc>
            </a:pPr>
            <a:r>
              <a:rPr lang="en-US" sz="1400" dirty="0"/>
              <a:t>It allows users to play, pause, and navigate through their music library, as well as create and manage playlists.</a:t>
            </a:r>
          </a:p>
          <a:p>
            <a:pPr marL="285750" indent="-285750">
              <a:lnSpc>
                <a:spcPct val="150000"/>
              </a:lnSpc>
            </a:pPr>
            <a:r>
              <a:rPr lang="en-US" sz="1400" dirty="0"/>
              <a:t>The app features a user-friendly interface with search functionality, allowing users to easily find and add songs to their playlists.</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328F75EF-58E5-A7C2-D521-91A76C3E0384}"/>
              </a:ext>
            </a:extLst>
          </p:cNvPr>
          <p:cNvPicPr>
            <a:picLocks noChangeAspect="1"/>
          </p:cNvPicPr>
          <p:nvPr/>
        </p:nvPicPr>
        <p:blipFill>
          <a:blip r:embed="rId3"/>
          <a:stretch>
            <a:fillRect/>
          </a:stretch>
        </p:blipFill>
        <p:spPr>
          <a:xfrm>
            <a:off x="4125941" y="1479850"/>
            <a:ext cx="4298060" cy="667110"/>
          </a:xfrm>
          <a:prstGeom prst="rect">
            <a:avLst/>
          </a:prstGeom>
        </p:spPr>
      </p:pic>
      <p:pic>
        <p:nvPicPr>
          <p:cNvPr id="4" name="Picture 3">
            <a:extLst>
              <a:ext uri="{FF2B5EF4-FFF2-40B4-BE49-F238E27FC236}">
                <a16:creationId xmlns:a16="http://schemas.microsoft.com/office/drawing/2014/main" id="{112C0182-1A8A-EB57-9272-8550D85A9508}"/>
              </a:ext>
            </a:extLst>
          </p:cNvPr>
          <p:cNvPicPr>
            <a:picLocks noChangeAspect="1"/>
          </p:cNvPicPr>
          <p:nvPr/>
        </p:nvPicPr>
        <p:blipFill>
          <a:blip r:embed="rId3"/>
          <a:stretch>
            <a:fillRect/>
          </a:stretch>
        </p:blipFill>
        <p:spPr>
          <a:xfrm>
            <a:off x="4103264" y="2182882"/>
            <a:ext cx="4320736" cy="867556"/>
          </a:xfrm>
          <a:prstGeom prst="rect">
            <a:avLst/>
          </a:prstGeom>
        </p:spPr>
      </p:pic>
      <p:pic>
        <p:nvPicPr>
          <p:cNvPr id="5" name="Picture 4">
            <a:extLst>
              <a:ext uri="{FF2B5EF4-FFF2-40B4-BE49-F238E27FC236}">
                <a16:creationId xmlns:a16="http://schemas.microsoft.com/office/drawing/2014/main" id="{F215B52F-CEE2-3D52-DDD0-2877C23DD5C5}"/>
              </a:ext>
            </a:extLst>
          </p:cNvPr>
          <p:cNvPicPr>
            <a:picLocks noChangeAspect="1"/>
          </p:cNvPicPr>
          <p:nvPr/>
        </p:nvPicPr>
        <p:blipFill>
          <a:blip r:embed="rId3"/>
          <a:stretch>
            <a:fillRect/>
          </a:stretch>
        </p:blipFill>
        <p:spPr>
          <a:xfrm>
            <a:off x="4114603" y="3184379"/>
            <a:ext cx="4320736" cy="867556"/>
          </a:xfrm>
          <a:prstGeom prst="rect">
            <a:avLst/>
          </a:prstGeom>
        </p:spPr>
      </p:pic>
      <p:pic>
        <p:nvPicPr>
          <p:cNvPr id="2" name="Google Shape;1125;p42">
            <a:extLst>
              <a:ext uri="{FF2B5EF4-FFF2-40B4-BE49-F238E27FC236}">
                <a16:creationId xmlns:a16="http://schemas.microsoft.com/office/drawing/2014/main" id="{B2790549-F9A9-F520-D436-88815DF9B77C}"/>
              </a:ext>
            </a:extLst>
          </p:cNvPr>
          <p:cNvPicPr preferRelativeResize="0"/>
          <p:nvPr/>
        </p:nvPicPr>
        <p:blipFill rotWithShape="1">
          <a:blip r:embed="rId4">
            <a:alphaModFix/>
          </a:blip>
          <a:srcRect l="37211" t="9926" r="12666"/>
          <a:stretch/>
        </p:blipFill>
        <p:spPr>
          <a:xfrm>
            <a:off x="1483960" y="1230052"/>
            <a:ext cx="2382299" cy="2856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5"/>
                                        </p:tgtEl>
                                      </p:cBhvr>
                                    </p:animEffect>
                                    <p:set>
                                      <p:cBhvr>
                                        <p:cTn id="1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UML Diagram</a:t>
            </a:r>
            <a:endParaRPr dirty="0"/>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6" name="Picture 5" descr="A diagram of a program&#10;&#10;Description automatically generated with medium confidence">
            <a:extLst>
              <a:ext uri="{FF2B5EF4-FFF2-40B4-BE49-F238E27FC236}">
                <a16:creationId xmlns:a16="http://schemas.microsoft.com/office/drawing/2014/main" id="{7E1E0607-8BCE-5A2F-606F-2A5DD4B68179}"/>
              </a:ext>
            </a:extLst>
          </p:cNvPr>
          <p:cNvPicPr>
            <a:picLocks noChangeAspect="1"/>
          </p:cNvPicPr>
          <p:nvPr/>
        </p:nvPicPr>
        <p:blipFill>
          <a:blip r:embed="rId3"/>
          <a:stretch>
            <a:fillRect/>
          </a:stretch>
        </p:blipFill>
        <p:spPr>
          <a:xfrm>
            <a:off x="1433233" y="975085"/>
            <a:ext cx="6752303" cy="3591968"/>
          </a:xfrm>
          <a:prstGeom prst="rect">
            <a:avLst/>
          </a:prstGeom>
        </p:spPr>
      </p:pic>
    </p:spTree>
    <p:extLst>
      <p:ext uri="{BB962C8B-B14F-4D97-AF65-F5344CB8AC3E}">
        <p14:creationId xmlns:p14="http://schemas.microsoft.com/office/powerpoint/2010/main" val="49369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6"/>
        <p:cNvGrpSpPr/>
        <p:nvPr/>
      </p:nvGrpSpPr>
      <p:grpSpPr>
        <a:xfrm>
          <a:off x="0" y="0"/>
          <a:ext cx="0" cy="0"/>
          <a:chOff x="0" y="0"/>
          <a:chExt cx="0" cy="0"/>
        </a:xfrm>
      </p:grpSpPr>
      <p:sp>
        <p:nvSpPr>
          <p:cNvPr id="697" name="Google Shape;697;p36"/>
          <p:cNvSpPr/>
          <p:nvPr/>
        </p:nvSpPr>
        <p:spPr>
          <a:xfrm>
            <a:off x="5382250" y="540000"/>
            <a:ext cx="3520348" cy="2894188"/>
          </a:xfrm>
          <a:prstGeom prst="roundRect">
            <a:avLst>
              <a:gd name="adj" fmla="val 12921"/>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5379512" y="540000"/>
            <a:ext cx="3520347" cy="590471"/>
          </a:xfrm>
          <a:prstGeom prst="round2SameRect">
            <a:avLst>
              <a:gd name="adj1" fmla="val 50000"/>
              <a:gd name="adj2" fmla="val 0"/>
            </a:avLst>
          </a:prstGeom>
          <a:solidFill>
            <a:schemeClr val="accen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txBox="1">
            <a:spLocks noGrp="1"/>
          </p:cNvSpPr>
          <p:nvPr>
            <p:ph type="body" idx="1"/>
          </p:nvPr>
        </p:nvSpPr>
        <p:spPr>
          <a:xfrm>
            <a:off x="5587499" y="1205969"/>
            <a:ext cx="3041700" cy="1976143"/>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Friendly User Interface </a:t>
            </a:r>
          </a:p>
          <a:p>
            <a:pPr marL="0" lvl="0" indent="0" algn="ctr" rtl="0">
              <a:spcBef>
                <a:spcPts val="0"/>
              </a:spcBef>
              <a:spcAft>
                <a:spcPts val="0"/>
              </a:spcAft>
              <a:buNone/>
            </a:pPr>
            <a:r>
              <a:rPr lang="en" sz="4000" dirty="0">
                <a:solidFill>
                  <a:schemeClr val="lt2"/>
                </a:solidFill>
              </a:rPr>
              <a:t>-Part 02-</a:t>
            </a:r>
            <a:endParaRPr sz="4000" dirty="0">
              <a:solidFill>
                <a:schemeClr val="lt2"/>
              </a:solidFill>
            </a:endParaRPr>
          </a:p>
        </p:txBody>
      </p:sp>
      <p:grpSp>
        <p:nvGrpSpPr>
          <p:cNvPr id="700" name="Google Shape;700;p36"/>
          <p:cNvGrpSpPr/>
          <p:nvPr/>
        </p:nvGrpSpPr>
        <p:grpSpPr>
          <a:xfrm>
            <a:off x="5540350" y="711150"/>
            <a:ext cx="404650" cy="98100"/>
            <a:chOff x="729625" y="552000"/>
            <a:chExt cx="404650" cy="98100"/>
          </a:xfrm>
        </p:grpSpPr>
        <p:sp>
          <p:nvSpPr>
            <p:cNvPr id="701" name="Google Shape;701;p3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3"/>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Main screen</a:t>
            </a:r>
            <a:endParaRPr dirty="0"/>
          </a:p>
        </p:txBody>
      </p:sp>
      <p:grpSp>
        <p:nvGrpSpPr>
          <p:cNvPr id="477" name="Google Shape;477;p33"/>
          <p:cNvGrpSpPr/>
          <p:nvPr/>
        </p:nvGrpSpPr>
        <p:grpSpPr>
          <a:xfrm>
            <a:off x="723837" y="552000"/>
            <a:ext cx="1218671" cy="1640915"/>
            <a:chOff x="723837" y="552000"/>
            <a:chExt cx="1218671" cy="1640915"/>
          </a:xfrm>
        </p:grpSpPr>
        <p:sp>
          <p:nvSpPr>
            <p:cNvPr id="478" name="Google Shape;478;p33"/>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3"/>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3"/>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83" name="Google Shape;483;p33"/>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85" name="Google Shape;485;p33"/>
            <p:cNvGrpSpPr/>
            <p:nvPr/>
          </p:nvGrpSpPr>
          <p:grpSpPr>
            <a:xfrm>
              <a:off x="729630" y="1968358"/>
              <a:ext cx="255615" cy="224557"/>
              <a:chOff x="6184139" y="1980808"/>
              <a:chExt cx="451696" cy="396814"/>
            </a:xfrm>
          </p:grpSpPr>
          <p:sp>
            <p:nvSpPr>
              <p:cNvPr id="486" name="Google Shape;486;p3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33"/>
            <p:cNvGrpSpPr/>
            <p:nvPr/>
          </p:nvGrpSpPr>
          <p:grpSpPr>
            <a:xfrm>
              <a:off x="729630" y="975085"/>
              <a:ext cx="255615" cy="254967"/>
              <a:chOff x="6184139" y="1220827"/>
              <a:chExt cx="451696" cy="450552"/>
            </a:xfrm>
          </p:grpSpPr>
          <p:sp>
            <p:nvSpPr>
              <p:cNvPr id="489" name="Google Shape;489;p3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3"/>
            <p:cNvGrpSpPr/>
            <p:nvPr/>
          </p:nvGrpSpPr>
          <p:grpSpPr>
            <a:xfrm>
              <a:off x="723837" y="1482615"/>
              <a:ext cx="267223" cy="233165"/>
              <a:chOff x="6908262" y="1240186"/>
              <a:chExt cx="472209" cy="412024"/>
            </a:xfrm>
          </p:grpSpPr>
          <p:sp>
            <p:nvSpPr>
              <p:cNvPr id="493" name="Google Shape;493;p3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1" name="Google Shape;501;p33"/>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p33"/>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descr="A screenshot of a music player&#10;&#10;Description automatically generated">
            <a:extLst>
              <a:ext uri="{FF2B5EF4-FFF2-40B4-BE49-F238E27FC236}">
                <a16:creationId xmlns:a16="http://schemas.microsoft.com/office/drawing/2014/main" id="{F36F2F74-5C4A-7782-7923-E4D7484B248E}"/>
              </a:ext>
            </a:extLst>
          </p:cNvPr>
          <p:cNvPicPr>
            <a:picLocks noChangeAspect="1"/>
          </p:cNvPicPr>
          <p:nvPr/>
        </p:nvPicPr>
        <p:blipFill>
          <a:blip r:embed="rId3"/>
          <a:stretch>
            <a:fillRect/>
          </a:stretch>
        </p:blipFill>
        <p:spPr>
          <a:xfrm>
            <a:off x="-238937" y="743638"/>
            <a:ext cx="7384587" cy="4153830"/>
          </a:xfrm>
          <a:prstGeom prst="rect">
            <a:avLst/>
          </a:prstGeom>
        </p:spPr>
      </p:pic>
      <p:cxnSp>
        <p:nvCxnSpPr>
          <p:cNvPr id="24" name="Straight Arrow Connector 23">
            <a:extLst>
              <a:ext uri="{FF2B5EF4-FFF2-40B4-BE49-F238E27FC236}">
                <a16:creationId xmlns:a16="http://schemas.microsoft.com/office/drawing/2014/main" id="{2505D580-BF7C-5AEE-625A-10C10507E7CB}"/>
              </a:ext>
            </a:extLst>
          </p:cNvPr>
          <p:cNvCxnSpPr>
            <a:cxnSpLocks/>
          </p:cNvCxnSpPr>
          <p:nvPr/>
        </p:nvCxnSpPr>
        <p:spPr>
          <a:xfrm flipH="1">
            <a:off x="1790865" y="993986"/>
            <a:ext cx="4114800" cy="210312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5AA9D473-38FA-73B7-A4E7-226F99374E37}"/>
              </a:ext>
            </a:extLst>
          </p:cNvPr>
          <p:cNvSpPr txBox="1"/>
          <p:nvPr/>
        </p:nvSpPr>
        <p:spPr>
          <a:xfrm>
            <a:off x="5845849" y="852521"/>
            <a:ext cx="2351667" cy="307777"/>
          </a:xfrm>
          <a:prstGeom prst="rect">
            <a:avLst/>
          </a:prstGeom>
          <a:noFill/>
        </p:spPr>
        <p:txBody>
          <a:bodyPr wrap="square" rtlCol="0">
            <a:spAutoFit/>
          </a:bodyPr>
          <a:lstStyle/>
          <a:p>
            <a:r>
              <a:rPr lang="en-US" dirty="0">
                <a:solidFill>
                  <a:srgbClr val="FF0000"/>
                </a:solidFill>
              </a:rPr>
              <a:t>Add song into playlist</a:t>
            </a:r>
          </a:p>
        </p:txBody>
      </p:sp>
      <p:cxnSp>
        <p:nvCxnSpPr>
          <p:cNvPr id="27" name="Straight Arrow Connector 26">
            <a:extLst>
              <a:ext uri="{FF2B5EF4-FFF2-40B4-BE49-F238E27FC236}">
                <a16:creationId xmlns:a16="http://schemas.microsoft.com/office/drawing/2014/main" id="{81C87C94-F46E-4443-2A28-E5EFD562590A}"/>
              </a:ext>
            </a:extLst>
          </p:cNvPr>
          <p:cNvCxnSpPr>
            <a:cxnSpLocks/>
          </p:cNvCxnSpPr>
          <p:nvPr/>
        </p:nvCxnSpPr>
        <p:spPr>
          <a:xfrm flipH="1">
            <a:off x="3453356" y="1355100"/>
            <a:ext cx="2498173" cy="21795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2C4AFAD4-E11B-66E0-0DC0-7B9CE3428851}"/>
              </a:ext>
            </a:extLst>
          </p:cNvPr>
          <p:cNvSpPr txBox="1"/>
          <p:nvPr/>
        </p:nvSpPr>
        <p:spPr>
          <a:xfrm>
            <a:off x="5905665" y="1207067"/>
            <a:ext cx="2323072" cy="307777"/>
          </a:xfrm>
          <a:prstGeom prst="rect">
            <a:avLst/>
          </a:prstGeom>
          <a:noFill/>
        </p:spPr>
        <p:txBody>
          <a:bodyPr wrap="none" rtlCol="0">
            <a:spAutoFit/>
          </a:bodyPr>
          <a:lstStyle/>
          <a:p>
            <a:r>
              <a:rPr lang="en-US" dirty="0">
                <a:solidFill>
                  <a:srgbClr val="FF0000"/>
                </a:solidFill>
              </a:rPr>
              <a:t>Play or pause current song</a:t>
            </a:r>
          </a:p>
        </p:txBody>
      </p:sp>
      <p:cxnSp>
        <p:nvCxnSpPr>
          <p:cNvPr id="33" name="Straight Arrow Connector 32">
            <a:extLst>
              <a:ext uri="{FF2B5EF4-FFF2-40B4-BE49-F238E27FC236}">
                <a16:creationId xmlns:a16="http://schemas.microsoft.com/office/drawing/2014/main" id="{DB7AE5DF-837E-A9AA-0EDF-F88515146960}"/>
              </a:ext>
            </a:extLst>
          </p:cNvPr>
          <p:cNvCxnSpPr>
            <a:cxnSpLocks/>
          </p:cNvCxnSpPr>
          <p:nvPr/>
        </p:nvCxnSpPr>
        <p:spPr>
          <a:xfrm flipH="1">
            <a:off x="3848265" y="1845525"/>
            <a:ext cx="2229806" cy="168913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B8942B8F-32B7-0912-8010-C3029680D513}"/>
              </a:ext>
            </a:extLst>
          </p:cNvPr>
          <p:cNvSpPr txBox="1"/>
          <p:nvPr/>
        </p:nvSpPr>
        <p:spPr>
          <a:xfrm>
            <a:off x="6030705" y="1691636"/>
            <a:ext cx="990977" cy="307777"/>
          </a:xfrm>
          <a:prstGeom prst="rect">
            <a:avLst/>
          </a:prstGeom>
          <a:noFill/>
        </p:spPr>
        <p:txBody>
          <a:bodyPr wrap="none" rtlCol="0">
            <a:spAutoFit/>
          </a:bodyPr>
          <a:lstStyle/>
          <a:p>
            <a:r>
              <a:rPr lang="en-US" dirty="0">
                <a:solidFill>
                  <a:srgbClr val="FF0000"/>
                </a:solidFill>
              </a:rPr>
              <a:t>Next song</a:t>
            </a:r>
          </a:p>
        </p:txBody>
      </p:sp>
      <p:cxnSp>
        <p:nvCxnSpPr>
          <p:cNvPr id="37" name="Straight Arrow Connector 36">
            <a:extLst>
              <a:ext uri="{FF2B5EF4-FFF2-40B4-BE49-F238E27FC236}">
                <a16:creationId xmlns:a16="http://schemas.microsoft.com/office/drawing/2014/main" id="{CA4E5400-AFBE-7170-66A7-FF7C2744E8A2}"/>
              </a:ext>
            </a:extLst>
          </p:cNvPr>
          <p:cNvCxnSpPr>
            <a:cxnSpLocks/>
          </p:cNvCxnSpPr>
          <p:nvPr/>
        </p:nvCxnSpPr>
        <p:spPr>
          <a:xfrm flipH="1">
            <a:off x="3211926" y="2274474"/>
            <a:ext cx="2866145" cy="126018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622D70F2-5702-D3EC-8257-D8275E041E43}"/>
              </a:ext>
            </a:extLst>
          </p:cNvPr>
          <p:cNvSpPr txBox="1"/>
          <p:nvPr/>
        </p:nvSpPr>
        <p:spPr>
          <a:xfrm>
            <a:off x="6049376" y="2092951"/>
            <a:ext cx="1319592" cy="307777"/>
          </a:xfrm>
          <a:prstGeom prst="rect">
            <a:avLst/>
          </a:prstGeom>
          <a:noFill/>
        </p:spPr>
        <p:txBody>
          <a:bodyPr wrap="none" rtlCol="0">
            <a:spAutoFit/>
          </a:bodyPr>
          <a:lstStyle/>
          <a:p>
            <a:r>
              <a:rPr lang="en-US" dirty="0">
                <a:solidFill>
                  <a:srgbClr val="FF0000"/>
                </a:solidFill>
              </a:rPr>
              <a:t>Previous song</a:t>
            </a:r>
          </a:p>
        </p:txBody>
      </p:sp>
      <p:cxnSp>
        <p:nvCxnSpPr>
          <p:cNvPr id="41" name="Straight Arrow Connector 40">
            <a:extLst>
              <a:ext uri="{FF2B5EF4-FFF2-40B4-BE49-F238E27FC236}">
                <a16:creationId xmlns:a16="http://schemas.microsoft.com/office/drawing/2014/main" id="{A70E7CAD-F4FC-D06F-E6DA-471197CECA62}"/>
              </a:ext>
            </a:extLst>
          </p:cNvPr>
          <p:cNvCxnSpPr>
            <a:cxnSpLocks/>
            <a:stCxn id="44" idx="1"/>
          </p:cNvCxnSpPr>
          <p:nvPr/>
        </p:nvCxnSpPr>
        <p:spPr>
          <a:xfrm flipH="1" flipV="1">
            <a:off x="4030675" y="1811257"/>
            <a:ext cx="2106499" cy="214592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106853BC-FB5F-5DBD-1C33-6ED7FE6C1399}"/>
              </a:ext>
            </a:extLst>
          </p:cNvPr>
          <p:cNvSpPr txBox="1"/>
          <p:nvPr/>
        </p:nvSpPr>
        <p:spPr>
          <a:xfrm>
            <a:off x="6137174" y="3803294"/>
            <a:ext cx="2294218" cy="307777"/>
          </a:xfrm>
          <a:prstGeom prst="rect">
            <a:avLst/>
          </a:prstGeom>
          <a:noFill/>
        </p:spPr>
        <p:txBody>
          <a:bodyPr wrap="none" rtlCol="0">
            <a:spAutoFit/>
          </a:bodyPr>
          <a:lstStyle/>
          <a:p>
            <a:r>
              <a:rPr lang="en-US" dirty="0">
                <a:solidFill>
                  <a:srgbClr val="FF0000"/>
                </a:solidFill>
              </a:rPr>
              <a:t>Search song’s title or artist</a:t>
            </a:r>
          </a:p>
        </p:txBody>
      </p:sp>
      <p:cxnSp>
        <p:nvCxnSpPr>
          <p:cNvPr id="45" name="Straight Arrow Connector 44">
            <a:extLst>
              <a:ext uri="{FF2B5EF4-FFF2-40B4-BE49-F238E27FC236}">
                <a16:creationId xmlns:a16="http://schemas.microsoft.com/office/drawing/2014/main" id="{8183B5CE-939E-E4F0-2FBC-CD45EC1414CC}"/>
              </a:ext>
            </a:extLst>
          </p:cNvPr>
          <p:cNvCxnSpPr>
            <a:cxnSpLocks/>
          </p:cNvCxnSpPr>
          <p:nvPr/>
        </p:nvCxnSpPr>
        <p:spPr>
          <a:xfrm flipH="1">
            <a:off x="3394253" y="2617440"/>
            <a:ext cx="2771843" cy="125230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7" name="TextBox 46">
            <a:extLst>
              <a:ext uri="{FF2B5EF4-FFF2-40B4-BE49-F238E27FC236}">
                <a16:creationId xmlns:a16="http://schemas.microsoft.com/office/drawing/2014/main" id="{68AD8658-CF2F-4E16-3E8B-D8A6E15691B6}"/>
              </a:ext>
            </a:extLst>
          </p:cNvPr>
          <p:cNvSpPr txBox="1"/>
          <p:nvPr/>
        </p:nvSpPr>
        <p:spPr>
          <a:xfrm>
            <a:off x="6173857" y="2434996"/>
            <a:ext cx="1726755" cy="307777"/>
          </a:xfrm>
          <a:prstGeom prst="rect">
            <a:avLst/>
          </a:prstGeom>
          <a:noFill/>
        </p:spPr>
        <p:txBody>
          <a:bodyPr wrap="square" rtlCol="0">
            <a:spAutoFit/>
          </a:bodyPr>
          <a:lstStyle/>
          <a:p>
            <a:r>
              <a:rPr lang="en-US" dirty="0">
                <a:solidFill>
                  <a:srgbClr val="FF0000"/>
                </a:solidFill>
              </a:rPr>
              <a:t>Current song ‘s title</a:t>
            </a:r>
          </a:p>
        </p:txBody>
      </p:sp>
      <p:cxnSp>
        <p:nvCxnSpPr>
          <p:cNvPr id="49" name="Straight Arrow Connector 48">
            <a:extLst>
              <a:ext uri="{FF2B5EF4-FFF2-40B4-BE49-F238E27FC236}">
                <a16:creationId xmlns:a16="http://schemas.microsoft.com/office/drawing/2014/main" id="{3072A556-6AAA-66CA-8928-84236353817A}"/>
              </a:ext>
            </a:extLst>
          </p:cNvPr>
          <p:cNvCxnSpPr>
            <a:cxnSpLocks/>
          </p:cNvCxnSpPr>
          <p:nvPr/>
        </p:nvCxnSpPr>
        <p:spPr>
          <a:xfrm flipH="1">
            <a:off x="3573076" y="2933638"/>
            <a:ext cx="2741408" cy="119212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2" name="TextBox 51">
            <a:extLst>
              <a:ext uri="{FF2B5EF4-FFF2-40B4-BE49-F238E27FC236}">
                <a16:creationId xmlns:a16="http://schemas.microsoft.com/office/drawing/2014/main" id="{F24AC79E-35E9-E8C2-003A-B2D2DE6798DA}"/>
              </a:ext>
            </a:extLst>
          </p:cNvPr>
          <p:cNvSpPr txBox="1"/>
          <p:nvPr/>
        </p:nvSpPr>
        <p:spPr>
          <a:xfrm>
            <a:off x="6249753" y="2825145"/>
            <a:ext cx="1140056" cy="307777"/>
          </a:xfrm>
          <a:prstGeom prst="rect">
            <a:avLst/>
          </a:prstGeom>
          <a:noFill/>
        </p:spPr>
        <p:txBody>
          <a:bodyPr wrap="none" rtlCol="0">
            <a:spAutoFit/>
          </a:bodyPr>
          <a:lstStyle/>
          <a:p>
            <a:r>
              <a:rPr lang="en-US" dirty="0">
                <a:solidFill>
                  <a:srgbClr val="FF0000"/>
                </a:solidFill>
              </a:rPr>
              <a:t>Process bar</a:t>
            </a:r>
          </a:p>
        </p:txBody>
      </p:sp>
      <p:pic>
        <p:nvPicPr>
          <p:cNvPr id="57" name="Picture 56">
            <a:extLst>
              <a:ext uri="{FF2B5EF4-FFF2-40B4-BE49-F238E27FC236}">
                <a16:creationId xmlns:a16="http://schemas.microsoft.com/office/drawing/2014/main" id="{E905C491-820D-17E5-A6E6-A2438332B4A5}"/>
              </a:ext>
            </a:extLst>
          </p:cNvPr>
          <p:cNvPicPr>
            <a:picLocks noChangeAspect="1"/>
          </p:cNvPicPr>
          <p:nvPr/>
        </p:nvPicPr>
        <p:blipFill>
          <a:blip r:embed="rId4"/>
          <a:stretch>
            <a:fillRect/>
          </a:stretch>
        </p:blipFill>
        <p:spPr>
          <a:xfrm>
            <a:off x="1458410" y="4467030"/>
            <a:ext cx="4210432" cy="176291"/>
          </a:xfrm>
          <a:prstGeom prst="rect">
            <a:avLst/>
          </a:prstGeom>
        </p:spPr>
      </p:pic>
      <p:cxnSp>
        <p:nvCxnSpPr>
          <p:cNvPr id="4" name="Straight Arrow Connector 3">
            <a:extLst>
              <a:ext uri="{FF2B5EF4-FFF2-40B4-BE49-F238E27FC236}">
                <a16:creationId xmlns:a16="http://schemas.microsoft.com/office/drawing/2014/main" id="{CDFA8076-8C8F-5021-C824-3268C9E0D9D5}"/>
              </a:ext>
            </a:extLst>
          </p:cNvPr>
          <p:cNvCxnSpPr>
            <a:cxnSpLocks/>
          </p:cNvCxnSpPr>
          <p:nvPr/>
        </p:nvCxnSpPr>
        <p:spPr>
          <a:xfrm flipH="1" flipV="1">
            <a:off x="2291027" y="3238571"/>
            <a:ext cx="3846147" cy="13076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8EDA731-DC5C-8B37-15F1-3E1271C8D378}"/>
              </a:ext>
            </a:extLst>
          </p:cNvPr>
          <p:cNvSpPr txBox="1"/>
          <p:nvPr/>
        </p:nvSpPr>
        <p:spPr>
          <a:xfrm>
            <a:off x="6166096" y="3179489"/>
            <a:ext cx="1856598" cy="523220"/>
          </a:xfrm>
          <a:prstGeom prst="rect">
            <a:avLst/>
          </a:prstGeom>
          <a:noFill/>
        </p:spPr>
        <p:txBody>
          <a:bodyPr wrap="none" rtlCol="0">
            <a:spAutoFit/>
          </a:bodyPr>
          <a:lstStyle/>
          <a:p>
            <a:r>
              <a:rPr lang="en-US" dirty="0">
                <a:solidFill>
                  <a:srgbClr val="FF0000"/>
                </a:solidFill>
              </a:rPr>
              <a:t>Delete selected song</a:t>
            </a:r>
          </a:p>
          <a:p>
            <a:r>
              <a:rPr lang="en-US" dirty="0">
                <a:solidFill>
                  <a:srgbClr val="FF0000"/>
                </a:solidFill>
              </a:rPr>
              <a:t>in playlist or library</a:t>
            </a:r>
          </a:p>
        </p:txBody>
      </p:sp>
      <p:pic>
        <p:nvPicPr>
          <p:cNvPr id="10" name="Picture 9">
            <a:extLst>
              <a:ext uri="{FF2B5EF4-FFF2-40B4-BE49-F238E27FC236}">
                <a16:creationId xmlns:a16="http://schemas.microsoft.com/office/drawing/2014/main" id="{67C45456-BAED-F15A-87E6-4B8E054BA253}"/>
              </a:ext>
            </a:extLst>
          </p:cNvPr>
          <p:cNvPicPr>
            <a:picLocks noChangeAspect="1"/>
          </p:cNvPicPr>
          <p:nvPr/>
        </p:nvPicPr>
        <p:blipFill>
          <a:blip r:embed="rId5"/>
          <a:stretch>
            <a:fillRect/>
          </a:stretch>
        </p:blipFill>
        <p:spPr>
          <a:xfrm>
            <a:off x="1439105" y="1159065"/>
            <a:ext cx="4023064" cy="33372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2"/>
                                        </p:tgtEl>
                                      </p:cBhvr>
                                    </p:animEffect>
                                    <p:set>
                                      <p:cBhvr>
                                        <p:cTn id="36" dur="1" fill="hold">
                                          <p:stCondLst>
                                            <p:cond delay="499"/>
                                          </p:stCondLst>
                                        </p:cTn>
                                        <p:tgtEl>
                                          <p:spTgt spid="3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7"/>
                                        </p:tgtEl>
                                      </p:cBhvr>
                                    </p:animEffect>
                                    <p:set>
                                      <p:cBhvr>
                                        <p:cTn id="39" dur="1" fill="hold">
                                          <p:stCondLst>
                                            <p:cond delay="499"/>
                                          </p:stCondLst>
                                        </p:cTn>
                                        <p:tgtEl>
                                          <p:spTgt spid="2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3"/>
                                        </p:tgtEl>
                                      </p:cBhvr>
                                    </p:animEffect>
                                    <p:set>
                                      <p:cBhvr>
                                        <p:cTn id="55" dur="1" fill="hold">
                                          <p:stCondLst>
                                            <p:cond delay="499"/>
                                          </p:stCondLst>
                                        </p:cTn>
                                        <p:tgtEl>
                                          <p:spTgt spid="3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40"/>
                                        </p:tgtEl>
                                      </p:cBhvr>
                                    </p:animEffect>
                                    <p:set>
                                      <p:cBhvr>
                                        <p:cTn id="68" dur="1" fill="hold">
                                          <p:stCondLst>
                                            <p:cond delay="499"/>
                                          </p:stCondLst>
                                        </p:cTn>
                                        <p:tgtEl>
                                          <p:spTgt spid="4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7"/>
                                        </p:tgtEl>
                                      </p:cBhvr>
                                    </p:animEffect>
                                    <p:set>
                                      <p:cBhvr>
                                        <p:cTn id="71" dur="1" fill="hold">
                                          <p:stCondLst>
                                            <p:cond delay="499"/>
                                          </p:stCondLst>
                                        </p:cTn>
                                        <p:tgtEl>
                                          <p:spTgt spid="3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47"/>
                                        </p:tgtEl>
                                      </p:cBhvr>
                                    </p:animEffect>
                                    <p:set>
                                      <p:cBhvr>
                                        <p:cTn id="84" dur="1" fill="hold">
                                          <p:stCondLst>
                                            <p:cond delay="499"/>
                                          </p:stCondLst>
                                        </p:cTn>
                                        <p:tgtEl>
                                          <p:spTgt spid="47"/>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45"/>
                                        </p:tgtEl>
                                      </p:cBhvr>
                                    </p:animEffect>
                                    <p:set>
                                      <p:cBhvr>
                                        <p:cTn id="87" dur="1" fill="hold">
                                          <p:stCondLst>
                                            <p:cond delay="499"/>
                                          </p:stCondLst>
                                        </p:cTn>
                                        <p:tgtEl>
                                          <p:spTgt spid="4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52"/>
                                        </p:tgtEl>
                                      </p:cBhvr>
                                    </p:animEffect>
                                    <p:set>
                                      <p:cBhvr>
                                        <p:cTn id="100" dur="1" fill="hold">
                                          <p:stCondLst>
                                            <p:cond delay="499"/>
                                          </p:stCondLst>
                                        </p:cTn>
                                        <p:tgtEl>
                                          <p:spTgt spid="52"/>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49"/>
                                        </p:tgtEl>
                                      </p:cBhvr>
                                    </p:animEffect>
                                    <p:set>
                                      <p:cBhvr>
                                        <p:cTn id="103" dur="1" fill="hold">
                                          <p:stCondLst>
                                            <p:cond delay="499"/>
                                          </p:stCondLst>
                                        </p:cTn>
                                        <p:tgtEl>
                                          <p:spTgt spid="4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
                                        </p:tgtEl>
                                        <p:attrNameLst>
                                          <p:attrName>style.visibility</p:attrName>
                                        </p:attrNameLst>
                                      </p:cBhvr>
                                      <p:to>
                                        <p:strVal val="visible"/>
                                      </p:to>
                                    </p:set>
                                    <p:animEffect transition="in" filter="fade">
                                      <p:cBhvr>
                                        <p:cTn id="108" dur="500"/>
                                        <p:tgtEl>
                                          <p:spTgt spid="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nodeType="clickEffect">
                                  <p:stCondLst>
                                    <p:cond delay="0"/>
                                  </p:stCondLst>
                                  <p:childTnLst>
                                    <p:animEffect transition="out" filter="fade">
                                      <p:cBhvr>
                                        <p:cTn id="115" dur="500"/>
                                        <p:tgtEl>
                                          <p:spTgt spid="4"/>
                                        </p:tgtEl>
                                      </p:cBhvr>
                                    </p:animEffect>
                                    <p:set>
                                      <p:cBhvr>
                                        <p:cTn id="116" dur="1" fill="hold">
                                          <p:stCondLst>
                                            <p:cond delay="499"/>
                                          </p:stCondLst>
                                        </p:cTn>
                                        <p:tgtEl>
                                          <p:spTgt spid="4"/>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8"/>
                                        </p:tgtEl>
                                      </p:cBhvr>
                                    </p:animEffect>
                                    <p:set>
                                      <p:cBhvr>
                                        <p:cTn id="119" dur="1" fill="hold">
                                          <p:stCondLst>
                                            <p:cond delay="499"/>
                                          </p:stCondLst>
                                        </p:cTn>
                                        <p:tgtEl>
                                          <p:spTgt spid="8"/>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fade">
                                      <p:cBhvr>
                                        <p:cTn id="124" dur="500"/>
                                        <p:tgtEl>
                                          <p:spTgt spid="44"/>
                                        </p:tgtEl>
                                      </p:cBhvr>
                                    </p:animEffect>
                                  </p:childTnLst>
                                </p:cTn>
                              </p:par>
                              <p:par>
                                <p:cTn id="125" presetID="10" presetClass="entr" presetSubtype="0" fill="hold" nodeType="with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fade">
                                      <p:cBhvr>
                                        <p:cTn id="127" dur="500"/>
                                        <p:tgtEl>
                                          <p:spTgt spid="4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grpId="1" nodeType="clickEffect">
                                  <p:stCondLst>
                                    <p:cond delay="0"/>
                                  </p:stCondLst>
                                  <p:childTnLst>
                                    <p:animEffect transition="out" filter="fade">
                                      <p:cBhvr>
                                        <p:cTn id="131" dur="500"/>
                                        <p:tgtEl>
                                          <p:spTgt spid="44"/>
                                        </p:tgtEl>
                                      </p:cBhvr>
                                    </p:animEffect>
                                    <p:set>
                                      <p:cBhvr>
                                        <p:cTn id="132" dur="1" fill="hold">
                                          <p:stCondLst>
                                            <p:cond delay="499"/>
                                          </p:stCondLst>
                                        </p:cTn>
                                        <p:tgtEl>
                                          <p:spTgt spid="44"/>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41"/>
                                        </p:tgtEl>
                                      </p:cBhvr>
                                    </p:animEffect>
                                    <p:set>
                                      <p:cBhvr>
                                        <p:cTn id="135"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2" grpId="0"/>
      <p:bldP spid="32" grpId="1"/>
      <p:bldP spid="36" grpId="0"/>
      <p:bldP spid="36" grpId="1"/>
      <p:bldP spid="40" grpId="0"/>
      <p:bldP spid="40" grpId="1"/>
      <p:bldP spid="44" grpId="0"/>
      <p:bldP spid="44" grpId="1"/>
      <p:bldP spid="47" grpId="0"/>
      <p:bldP spid="47" grpId="1"/>
      <p:bldP spid="52" grpId="0"/>
      <p:bldP spid="52" grpId="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4963781" y="296378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03</a:t>
            </a:r>
            <a:endParaRPr dirty="0"/>
          </a:p>
        </p:txBody>
      </p:sp>
      <p:sp>
        <p:nvSpPr>
          <p:cNvPr id="350" name="Google Shape;350;p31"/>
          <p:cNvSpPr txBox="1">
            <a:spLocks noGrp="1"/>
          </p:cNvSpPr>
          <p:nvPr>
            <p:ph type="title"/>
          </p:nvPr>
        </p:nvSpPr>
        <p:spPr>
          <a:xfrm>
            <a:off x="2661150" y="1454248"/>
            <a:ext cx="4170300" cy="616200"/>
          </a:xfrm>
          <a:prstGeom prst="rect">
            <a:avLst/>
          </a:prstGeom>
        </p:spPr>
        <p:txBody>
          <a:bodyPr spcFirstLastPara="1" wrap="square" lIns="91425" tIns="0" rIns="91425" bIns="0" anchor="t" anchorCtr="0">
            <a:noAutofit/>
          </a:bodyPr>
          <a:lstStyle/>
          <a:p>
            <a:r>
              <a:rPr lang="en-US" dirty="0"/>
              <a:t>Data Structure</a:t>
            </a:r>
            <a:br>
              <a:rPr lang="en-US" dirty="0"/>
            </a:br>
            <a:r>
              <a:rPr lang="en-US" dirty="0"/>
              <a:t>&amp; Algorithm</a:t>
            </a:r>
            <a:br>
              <a:rPr lang="en-US" dirty="0"/>
            </a:br>
            <a:endParaRPr dirty="0"/>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49" y="3023353"/>
            <a:ext cx="1558729" cy="57130"/>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4205320" y="2969759"/>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3064607" y="3590483"/>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308347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02125" y="1330163"/>
            <a:ext cx="5728500" cy="16410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8000" dirty="0"/>
              <a:t>Hash table</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Our Music Library</a:t>
            </a:r>
            <a:endParaRPr sz="1100" dirty="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4" y="3997953"/>
            <a:ext cx="1942293" cy="45719"/>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5923532" y="3963817"/>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5404990"/>
      </p:ext>
    </p:extLst>
  </p:cSld>
  <p:clrMapOvr>
    <a:masterClrMapping/>
  </p:clrMapOvr>
</p:sld>
</file>

<file path=ppt/theme/theme1.xml><?xml version="1.0" encoding="utf-8"?>
<a:theme xmlns:a="http://schemas.openxmlformats.org/drawingml/2006/main" name="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0e3c38e-f2ee-459d-afd5-696600ec18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40ED8DB7108B41A55B428DBC2A579D" ma:contentTypeVersion="18" ma:contentTypeDescription="Create a new document." ma:contentTypeScope="" ma:versionID="87ca4d34d61511e649fa58aa11ac43c7">
  <xsd:schema xmlns:xsd="http://www.w3.org/2001/XMLSchema" xmlns:xs="http://www.w3.org/2001/XMLSchema" xmlns:p="http://schemas.microsoft.com/office/2006/metadata/properties" xmlns:ns3="60e3c38e-f2ee-459d-afd5-696600ec1855" xmlns:ns4="feffb424-8791-423a-8a16-623de81de309" targetNamespace="http://schemas.microsoft.com/office/2006/metadata/properties" ma:root="true" ma:fieldsID="daab93205828c77a2248878d5c35ed83" ns3:_="" ns4:_="">
    <xsd:import namespace="60e3c38e-f2ee-459d-afd5-696600ec1855"/>
    <xsd:import namespace="feffb424-8791-423a-8a16-623de81de30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SearchProperties" minOccurs="0"/>
                <xsd:element ref="ns3:MediaServiceAutoTags" minOccurs="0"/>
                <xsd:element ref="ns3:_activity" minOccurs="0"/>
                <xsd:element ref="ns3:MediaServiceOCR" minOccurs="0"/>
                <xsd:element ref="ns3:MediaServiceGenerationTime" minOccurs="0"/>
                <xsd:element ref="ns3:MediaServiceEventHashCode" minOccurs="0"/>
                <xsd:element ref="ns3:MediaServiceLocation"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e3c38e-f2ee-459d-afd5-696600ec18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AutoTags" ma:index="18" nillable="true" ma:displayName="Tags" ma:internalName="MediaServiceAutoTags"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ffb424-8791-423a-8a16-623de81de3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EFEF99-609D-401B-9685-48710FF6F264}">
  <ds:schemaRefs>
    <ds:schemaRef ds:uri="feffb424-8791-423a-8a16-623de81de309"/>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60e3c38e-f2ee-459d-afd5-696600ec1855"/>
    <ds:schemaRef ds:uri="http://purl.org/dc/elements/1.1/"/>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E1AE1476-2771-4ECC-8881-6951CA1068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e3c38e-f2ee-459d-afd5-696600ec1855"/>
    <ds:schemaRef ds:uri="feffb424-8791-423a-8a16-623de81de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4061E-A2D1-45CF-BAD8-C00AF6A446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484</TotalTime>
  <Words>1299</Words>
  <Application>Microsoft Office PowerPoint</Application>
  <PresentationFormat>On-screen Show (16:9)</PresentationFormat>
  <Paragraphs>125</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Metrophobic</vt:lpstr>
      <vt:lpstr>Lexend Deca</vt:lpstr>
      <vt:lpstr>Lexend Deca Medium</vt:lpstr>
      <vt:lpstr>Music Subject for High School: Sharing Our Music Playlists! by Slidesgo</vt:lpstr>
      <vt:lpstr>Data Structure &amp; Algorithm: Music player Course project!</vt:lpstr>
      <vt:lpstr>Contents of this template</vt:lpstr>
      <vt:lpstr>01</vt:lpstr>
      <vt:lpstr>Introduction</vt:lpstr>
      <vt:lpstr>UML Diagram</vt:lpstr>
      <vt:lpstr>PowerPoint Presentation</vt:lpstr>
      <vt:lpstr>Main screen</vt:lpstr>
      <vt:lpstr>03</vt:lpstr>
      <vt:lpstr>Hash table</vt:lpstr>
      <vt:lpstr>Hash table</vt:lpstr>
      <vt:lpstr>Hash table – insert method</vt:lpstr>
      <vt:lpstr>Hash table – delete method</vt:lpstr>
      <vt:lpstr>Hash table – search method</vt:lpstr>
      <vt:lpstr>Doubly Linked List</vt:lpstr>
      <vt:lpstr>Doubly linked list</vt:lpstr>
      <vt:lpstr>Doubly linked list – insert method</vt:lpstr>
      <vt:lpstr>Doubly linked list – remove method</vt:lpstr>
      <vt:lpstr>Doubly linked list – remove method</vt:lpstr>
      <vt:lpstr>Play next and previous method</vt:lpstr>
      <vt:lpstr>04</vt:lpstr>
      <vt:lpstr>Design Pattern - Singleton</vt:lpstr>
      <vt:lpstr>Conclusion</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Son Nguyen</dc:creator>
  <cp:lastModifiedBy>Son Nguyen</cp:lastModifiedBy>
  <cp:revision>11</cp:revision>
  <dcterms:modified xsi:type="dcterms:W3CDTF">2024-06-22T18:40:19Z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0x0101002B40ED8DB7108B41A55B428DBC2A579D</vt:lpwstr>
  </property>
</Properties>
</file>